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</p:sldMasterIdLst>
  <p:sldIdLst>
    <p:sldId id="256" r:id="rId12"/>
    <p:sldId id="257" r:id="rId13"/>
    <p:sldId id="259" r:id="rId14"/>
    <p:sldId id="267" r:id="rId15"/>
    <p:sldId id="263" r:id="rId16"/>
    <p:sldId id="266" r:id="rId17"/>
    <p:sldId id="269" r:id="rId18"/>
    <p:sldId id="270" r:id="rId19"/>
    <p:sldId id="276" r:id="rId20"/>
    <p:sldId id="271" r:id="rId21"/>
    <p:sldId id="280" r:id="rId22"/>
    <p:sldId id="281" r:id="rId23"/>
    <p:sldId id="272" r:id="rId24"/>
    <p:sldId id="273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1414"/>
    <a:srgbClr val="272E31"/>
    <a:srgbClr val="AE1212"/>
    <a:srgbClr val="960000"/>
    <a:srgbClr val="FFF3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6" autoAdjust="0"/>
    <p:restoredTop sz="94660"/>
  </p:normalViewPr>
  <p:slideViewPr>
    <p:cSldViewPr snapToGrid="0">
      <p:cViewPr varScale="1">
        <p:scale>
          <a:sx n="67" d="100"/>
          <a:sy n="67" d="100"/>
        </p:scale>
        <p:origin x="570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17778" y="1726214"/>
            <a:ext cx="9144000" cy="1632342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rgbClr val="272E3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17778" y="3499444"/>
            <a:ext cx="9144000" cy="824346"/>
          </a:xfrm>
        </p:spPr>
        <p:txBody>
          <a:bodyPr anchor="t"/>
          <a:lstStyle>
            <a:lvl1pPr marL="0" indent="0" algn="ctr">
              <a:buNone/>
              <a:defRPr sz="2400">
                <a:solidFill>
                  <a:srgbClr val="272E3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17375" y="4996857"/>
            <a:ext cx="720000" cy="720000"/>
          </a:xfrm>
          <a:prstGeom prst="rect">
            <a:avLst/>
          </a:prstGeom>
        </p:spPr>
      </p:pic>
      <p:cxnSp>
        <p:nvCxnSpPr>
          <p:cNvPr id="6" name="直接连接符 5"/>
          <p:cNvCxnSpPr/>
          <p:nvPr userDrawn="1"/>
        </p:nvCxnSpPr>
        <p:spPr>
          <a:xfrm>
            <a:off x="1524000" y="4732713"/>
            <a:ext cx="9144000" cy="0"/>
          </a:xfrm>
          <a:prstGeom prst="line">
            <a:avLst/>
          </a:prstGeom>
          <a:ln w="19050">
            <a:solidFill>
              <a:srgbClr val="8A14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 userDrawn="1"/>
        </p:nvSpPr>
        <p:spPr>
          <a:xfrm>
            <a:off x="2341880" y="4884420"/>
            <a:ext cx="2529205" cy="84518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zh-CN" altLang="en-US" sz="4800" kern="0" spc="-1000" dirty="0">
                <a:solidFill>
                  <a:srgbClr val="8A1414"/>
                </a:solidFill>
                <a:uFillTx/>
                <a:latin typeface="演示悠然小楷" panose="00000500000000000000" pitchFamily="2" charset="-122"/>
                <a:ea typeface="演示悠然小楷" panose="00000500000000000000" pitchFamily="2" charset="-122"/>
              </a:rPr>
              <a:t>甲辰烙饼会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17778" y="1726214"/>
            <a:ext cx="9144000" cy="1632342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rgbClr val="272E3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17778" y="3499444"/>
            <a:ext cx="9144000" cy="824346"/>
          </a:xfrm>
        </p:spPr>
        <p:txBody>
          <a:bodyPr anchor="t"/>
          <a:lstStyle>
            <a:lvl1pPr marL="0" indent="0" algn="ctr">
              <a:buNone/>
              <a:defRPr sz="2400">
                <a:solidFill>
                  <a:srgbClr val="272E3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17375" y="4996857"/>
            <a:ext cx="720000" cy="720000"/>
          </a:xfrm>
          <a:prstGeom prst="rect">
            <a:avLst/>
          </a:prstGeom>
        </p:spPr>
      </p:pic>
      <p:cxnSp>
        <p:nvCxnSpPr>
          <p:cNvPr id="6" name="直接连接符 5"/>
          <p:cNvCxnSpPr/>
          <p:nvPr userDrawn="1"/>
        </p:nvCxnSpPr>
        <p:spPr>
          <a:xfrm>
            <a:off x="1524000" y="4732713"/>
            <a:ext cx="9144000" cy="0"/>
          </a:xfrm>
          <a:prstGeom prst="line">
            <a:avLst/>
          </a:prstGeom>
          <a:ln w="19050">
            <a:solidFill>
              <a:srgbClr val="8A14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 userDrawn="1"/>
        </p:nvSpPr>
        <p:spPr>
          <a:xfrm>
            <a:off x="2341880" y="4884420"/>
            <a:ext cx="2529205" cy="84518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zh-CN" altLang="en-US" sz="4800" kern="0" spc="-1000" dirty="0">
                <a:solidFill>
                  <a:srgbClr val="8A1414"/>
                </a:solidFill>
                <a:uFillTx/>
                <a:latin typeface="演示悠然小楷" panose="00000500000000000000" pitchFamily="2" charset="-122"/>
                <a:ea typeface="演示悠然小楷" panose="00000500000000000000" pitchFamily="2" charset="-122"/>
              </a:rPr>
              <a:t>甲辰烙饼会</a:t>
            </a: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>
            <a:lvl1pPr>
              <a:defRPr b="1">
                <a:solidFill>
                  <a:srgbClr val="272E3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272E31"/>
                </a:solidFill>
              </a:defRPr>
            </a:lvl1pPr>
            <a:lvl2pPr>
              <a:defRPr>
                <a:solidFill>
                  <a:srgbClr val="272E31"/>
                </a:solidFill>
              </a:defRPr>
            </a:lvl2pPr>
            <a:lvl3pPr>
              <a:defRPr>
                <a:solidFill>
                  <a:srgbClr val="272E31"/>
                </a:solidFill>
              </a:defRPr>
            </a:lvl3pPr>
            <a:lvl4pPr>
              <a:defRPr>
                <a:solidFill>
                  <a:srgbClr val="272E31"/>
                </a:solidFill>
              </a:defRPr>
            </a:lvl4pPr>
            <a:lvl5pPr>
              <a:defRPr>
                <a:solidFill>
                  <a:srgbClr val="272E31"/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17778" y="1726214"/>
            <a:ext cx="9144000" cy="1632342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rgbClr val="272E3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17778" y="3499444"/>
            <a:ext cx="9144000" cy="824346"/>
          </a:xfrm>
        </p:spPr>
        <p:txBody>
          <a:bodyPr anchor="t"/>
          <a:lstStyle>
            <a:lvl1pPr marL="0" indent="0" algn="ctr">
              <a:buNone/>
              <a:defRPr sz="2400">
                <a:solidFill>
                  <a:srgbClr val="272E3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17375" y="4996857"/>
            <a:ext cx="720000" cy="720000"/>
          </a:xfrm>
          <a:prstGeom prst="rect">
            <a:avLst/>
          </a:prstGeom>
        </p:spPr>
      </p:pic>
      <p:cxnSp>
        <p:nvCxnSpPr>
          <p:cNvPr id="6" name="直接连接符 5"/>
          <p:cNvCxnSpPr/>
          <p:nvPr userDrawn="1"/>
        </p:nvCxnSpPr>
        <p:spPr>
          <a:xfrm>
            <a:off x="1524000" y="4732713"/>
            <a:ext cx="9144000" cy="0"/>
          </a:xfrm>
          <a:prstGeom prst="line">
            <a:avLst/>
          </a:prstGeom>
          <a:ln w="19050">
            <a:solidFill>
              <a:srgbClr val="8A14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 userDrawn="1"/>
        </p:nvSpPr>
        <p:spPr>
          <a:xfrm>
            <a:off x="2341880" y="4884420"/>
            <a:ext cx="2529205" cy="84518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zh-CN" altLang="en-US" sz="4800" kern="0" spc="-1000" dirty="0">
                <a:solidFill>
                  <a:srgbClr val="8A1414"/>
                </a:solidFill>
                <a:uFillTx/>
                <a:latin typeface="演示悠然小楷" panose="00000500000000000000" pitchFamily="2" charset="-122"/>
                <a:ea typeface="演示悠然小楷" panose="00000500000000000000" pitchFamily="2" charset="-122"/>
              </a:rPr>
              <a:t>甲辰烙饼会</a:t>
            </a: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>
            <a:lvl1pPr>
              <a:defRPr b="1">
                <a:solidFill>
                  <a:srgbClr val="272E3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272E31"/>
                </a:solidFill>
              </a:defRPr>
            </a:lvl1pPr>
            <a:lvl2pPr>
              <a:defRPr>
                <a:solidFill>
                  <a:srgbClr val="272E31"/>
                </a:solidFill>
              </a:defRPr>
            </a:lvl2pPr>
            <a:lvl3pPr>
              <a:defRPr>
                <a:solidFill>
                  <a:srgbClr val="272E31"/>
                </a:solidFill>
              </a:defRPr>
            </a:lvl3pPr>
            <a:lvl4pPr>
              <a:defRPr>
                <a:solidFill>
                  <a:srgbClr val="272E31"/>
                </a:solidFill>
              </a:defRPr>
            </a:lvl4pPr>
            <a:lvl5pPr>
              <a:defRPr>
                <a:solidFill>
                  <a:srgbClr val="272E31"/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17778" y="1726214"/>
            <a:ext cx="9144000" cy="1632342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rgbClr val="272E3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17778" y="3499444"/>
            <a:ext cx="9144000" cy="824346"/>
          </a:xfrm>
        </p:spPr>
        <p:txBody>
          <a:bodyPr anchor="t"/>
          <a:lstStyle>
            <a:lvl1pPr marL="0" indent="0" algn="ctr">
              <a:buNone/>
              <a:defRPr sz="2400">
                <a:solidFill>
                  <a:srgbClr val="272E3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17375" y="4996857"/>
            <a:ext cx="720000" cy="720000"/>
          </a:xfrm>
          <a:prstGeom prst="rect">
            <a:avLst/>
          </a:prstGeom>
        </p:spPr>
      </p:pic>
      <p:cxnSp>
        <p:nvCxnSpPr>
          <p:cNvPr id="6" name="直接连接符 5"/>
          <p:cNvCxnSpPr/>
          <p:nvPr userDrawn="1"/>
        </p:nvCxnSpPr>
        <p:spPr>
          <a:xfrm>
            <a:off x="1524000" y="4732713"/>
            <a:ext cx="9144000" cy="0"/>
          </a:xfrm>
          <a:prstGeom prst="line">
            <a:avLst/>
          </a:prstGeom>
          <a:ln w="19050">
            <a:solidFill>
              <a:srgbClr val="8A14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 userDrawn="1"/>
        </p:nvSpPr>
        <p:spPr>
          <a:xfrm>
            <a:off x="2341880" y="4884420"/>
            <a:ext cx="2529205" cy="84518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zh-CN" altLang="en-US" sz="4800" kern="0" spc="-1000" dirty="0">
                <a:solidFill>
                  <a:srgbClr val="8A1414"/>
                </a:solidFill>
                <a:uFillTx/>
                <a:latin typeface="演示悠然小楷" panose="00000500000000000000" pitchFamily="2" charset="-122"/>
                <a:ea typeface="演示悠然小楷" panose="00000500000000000000" pitchFamily="2" charset="-122"/>
              </a:rPr>
              <a:t>甲辰烙饼会</a:t>
            </a: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>
            <a:lvl1pPr>
              <a:defRPr b="1">
                <a:solidFill>
                  <a:srgbClr val="272E3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272E31"/>
                </a:solidFill>
              </a:defRPr>
            </a:lvl1pPr>
            <a:lvl2pPr>
              <a:defRPr>
                <a:solidFill>
                  <a:srgbClr val="272E31"/>
                </a:solidFill>
              </a:defRPr>
            </a:lvl2pPr>
            <a:lvl3pPr>
              <a:defRPr>
                <a:solidFill>
                  <a:srgbClr val="272E31"/>
                </a:solidFill>
              </a:defRPr>
            </a:lvl3pPr>
            <a:lvl4pPr>
              <a:defRPr>
                <a:solidFill>
                  <a:srgbClr val="272E31"/>
                </a:solidFill>
              </a:defRPr>
            </a:lvl4pPr>
            <a:lvl5pPr>
              <a:defRPr>
                <a:solidFill>
                  <a:srgbClr val="272E31"/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>
            <a:lvl1pPr>
              <a:defRPr b="1">
                <a:solidFill>
                  <a:srgbClr val="272E3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272E31"/>
                </a:solidFill>
              </a:defRPr>
            </a:lvl1pPr>
            <a:lvl2pPr>
              <a:defRPr>
                <a:solidFill>
                  <a:srgbClr val="272E31"/>
                </a:solidFill>
              </a:defRPr>
            </a:lvl2pPr>
            <a:lvl3pPr>
              <a:defRPr>
                <a:solidFill>
                  <a:srgbClr val="272E31"/>
                </a:solidFill>
              </a:defRPr>
            </a:lvl3pPr>
            <a:lvl4pPr>
              <a:defRPr>
                <a:solidFill>
                  <a:srgbClr val="272E31"/>
                </a:solidFill>
              </a:defRPr>
            </a:lvl4pPr>
            <a:lvl5pPr>
              <a:defRPr>
                <a:solidFill>
                  <a:srgbClr val="272E31"/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17778" y="1726214"/>
            <a:ext cx="9144000" cy="1632342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rgbClr val="272E3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17778" y="3499444"/>
            <a:ext cx="9144000" cy="824346"/>
          </a:xfrm>
        </p:spPr>
        <p:txBody>
          <a:bodyPr anchor="t"/>
          <a:lstStyle>
            <a:lvl1pPr marL="0" indent="0" algn="ctr">
              <a:buNone/>
              <a:defRPr sz="2400">
                <a:solidFill>
                  <a:srgbClr val="272E3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17375" y="4996857"/>
            <a:ext cx="720000" cy="720000"/>
          </a:xfrm>
          <a:prstGeom prst="rect">
            <a:avLst/>
          </a:prstGeom>
        </p:spPr>
      </p:pic>
      <p:cxnSp>
        <p:nvCxnSpPr>
          <p:cNvPr id="6" name="直接连接符 5"/>
          <p:cNvCxnSpPr/>
          <p:nvPr userDrawn="1"/>
        </p:nvCxnSpPr>
        <p:spPr>
          <a:xfrm>
            <a:off x="1524000" y="4732713"/>
            <a:ext cx="9144000" cy="0"/>
          </a:xfrm>
          <a:prstGeom prst="line">
            <a:avLst/>
          </a:prstGeom>
          <a:ln w="19050">
            <a:solidFill>
              <a:srgbClr val="8A14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 userDrawn="1"/>
        </p:nvSpPr>
        <p:spPr>
          <a:xfrm>
            <a:off x="2341880" y="4884420"/>
            <a:ext cx="2529205" cy="84518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zh-CN" altLang="en-US" sz="4800" kern="0" spc="-1000" dirty="0">
                <a:solidFill>
                  <a:srgbClr val="8A1414"/>
                </a:solidFill>
                <a:uFillTx/>
                <a:latin typeface="演示悠然小楷" panose="00000500000000000000" pitchFamily="2" charset="-122"/>
                <a:ea typeface="演示悠然小楷" panose="00000500000000000000" pitchFamily="2" charset="-122"/>
              </a:rPr>
              <a:t>甲辰烙饼会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>
            <a:lvl1pPr>
              <a:defRPr b="1">
                <a:solidFill>
                  <a:srgbClr val="272E3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272E31"/>
                </a:solidFill>
              </a:defRPr>
            </a:lvl1pPr>
            <a:lvl2pPr>
              <a:defRPr>
                <a:solidFill>
                  <a:srgbClr val="272E31"/>
                </a:solidFill>
              </a:defRPr>
            </a:lvl2pPr>
            <a:lvl3pPr>
              <a:defRPr>
                <a:solidFill>
                  <a:srgbClr val="272E31"/>
                </a:solidFill>
              </a:defRPr>
            </a:lvl3pPr>
            <a:lvl4pPr>
              <a:defRPr>
                <a:solidFill>
                  <a:srgbClr val="272E31"/>
                </a:solidFill>
              </a:defRPr>
            </a:lvl4pPr>
            <a:lvl5pPr>
              <a:defRPr>
                <a:solidFill>
                  <a:srgbClr val="272E31"/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17778" y="1726214"/>
            <a:ext cx="9144000" cy="1632342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rgbClr val="272E3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17778" y="3499444"/>
            <a:ext cx="9144000" cy="824346"/>
          </a:xfrm>
        </p:spPr>
        <p:txBody>
          <a:bodyPr anchor="t"/>
          <a:lstStyle>
            <a:lvl1pPr marL="0" indent="0" algn="ctr">
              <a:buNone/>
              <a:defRPr sz="2400">
                <a:solidFill>
                  <a:srgbClr val="272E3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17375" y="4996857"/>
            <a:ext cx="720000" cy="720000"/>
          </a:xfrm>
          <a:prstGeom prst="rect">
            <a:avLst/>
          </a:prstGeom>
        </p:spPr>
      </p:pic>
      <p:cxnSp>
        <p:nvCxnSpPr>
          <p:cNvPr id="6" name="直接连接符 5"/>
          <p:cNvCxnSpPr/>
          <p:nvPr userDrawn="1"/>
        </p:nvCxnSpPr>
        <p:spPr>
          <a:xfrm>
            <a:off x="1524000" y="4732713"/>
            <a:ext cx="9144000" cy="0"/>
          </a:xfrm>
          <a:prstGeom prst="line">
            <a:avLst/>
          </a:prstGeom>
          <a:ln w="19050">
            <a:solidFill>
              <a:srgbClr val="8A14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 userDrawn="1"/>
        </p:nvSpPr>
        <p:spPr>
          <a:xfrm>
            <a:off x="2341880" y="4884420"/>
            <a:ext cx="2529205" cy="84518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zh-CN" altLang="en-US" sz="4800" kern="0" spc="-1000" dirty="0">
                <a:solidFill>
                  <a:srgbClr val="8A1414"/>
                </a:solidFill>
                <a:uFillTx/>
                <a:latin typeface="演示悠然小楷" panose="00000500000000000000" pitchFamily="2" charset="-122"/>
                <a:ea typeface="演示悠然小楷" panose="00000500000000000000" pitchFamily="2" charset="-122"/>
              </a:rPr>
              <a:t>甲辰烙饼会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>
            <a:lvl1pPr>
              <a:defRPr b="1">
                <a:solidFill>
                  <a:srgbClr val="272E3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272E31"/>
                </a:solidFill>
              </a:defRPr>
            </a:lvl1pPr>
            <a:lvl2pPr>
              <a:defRPr>
                <a:solidFill>
                  <a:srgbClr val="272E31"/>
                </a:solidFill>
              </a:defRPr>
            </a:lvl2pPr>
            <a:lvl3pPr>
              <a:defRPr>
                <a:solidFill>
                  <a:srgbClr val="272E31"/>
                </a:solidFill>
              </a:defRPr>
            </a:lvl3pPr>
            <a:lvl4pPr>
              <a:defRPr>
                <a:solidFill>
                  <a:srgbClr val="272E31"/>
                </a:solidFill>
              </a:defRPr>
            </a:lvl4pPr>
            <a:lvl5pPr>
              <a:defRPr>
                <a:solidFill>
                  <a:srgbClr val="272E31"/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17778" y="1726214"/>
            <a:ext cx="9144000" cy="1632342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rgbClr val="272E3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17778" y="3499444"/>
            <a:ext cx="9144000" cy="824346"/>
          </a:xfrm>
        </p:spPr>
        <p:txBody>
          <a:bodyPr anchor="t"/>
          <a:lstStyle>
            <a:lvl1pPr marL="0" indent="0" algn="ctr">
              <a:buNone/>
              <a:defRPr sz="2400">
                <a:solidFill>
                  <a:srgbClr val="272E3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17375" y="4996857"/>
            <a:ext cx="720000" cy="720000"/>
          </a:xfrm>
          <a:prstGeom prst="rect">
            <a:avLst/>
          </a:prstGeom>
        </p:spPr>
      </p:pic>
      <p:cxnSp>
        <p:nvCxnSpPr>
          <p:cNvPr id="6" name="直接连接符 5"/>
          <p:cNvCxnSpPr/>
          <p:nvPr userDrawn="1"/>
        </p:nvCxnSpPr>
        <p:spPr>
          <a:xfrm>
            <a:off x="1524000" y="4732713"/>
            <a:ext cx="9144000" cy="0"/>
          </a:xfrm>
          <a:prstGeom prst="line">
            <a:avLst/>
          </a:prstGeom>
          <a:ln w="19050">
            <a:solidFill>
              <a:srgbClr val="8A14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 userDrawn="1"/>
        </p:nvSpPr>
        <p:spPr>
          <a:xfrm>
            <a:off x="2341880" y="4884420"/>
            <a:ext cx="2529205" cy="84518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zh-CN" altLang="en-US" sz="4800" kern="0" spc="-1000" dirty="0">
                <a:solidFill>
                  <a:srgbClr val="8A1414"/>
                </a:solidFill>
                <a:uFillTx/>
                <a:latin typeface="演示悠然小楷" panose="00000500000000000000" pitchFamily="2" charset="-122"/>
                <a:ea typeface="演示悠然小楷" panose="00000500000000000000" pitchFamily="2" charset="-122"/>
              </a:rPr>
              <a:t>甲辰烙饼会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>
            <a:lvl1pPr>
              <a:defRPr b="1">
                <a:solidFill>
                  <a:srgbClr val="272E3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272E31"/>
                </a:solidFill>
              </a:defRPr>
            </a:lvl1pPr>
            <a:lvl2pPr>
              <a:defRPr>
                <a:solidFill>
                  <a:srgbClr val="272E31"/>
                </a:solidFill>
              </a:defRPr>
            </a:lvl2pPr>
            <a:lvl3pPr>
              <a:defRPr>
                <a:solidFill>
                  <a:srgbClr val="272E31"/>
                </a:solidFill>
              </a:defRPr>
            </a:lvl3pPr>
            <a:lvl4pPr>
              <a:defRPr>
                <a:solidFill>
                  <a:srgbClr val="272E31"/>
                </a:solidFill>
              </a:defRPr>
            </a:lvl4pPr>
            <a:lvl5pPr>
              <a:defRPr>
                <a:solidFill>
                  <a:srgbClr val="272E31"/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17778" y="1726214"/>
            <a:ext cx="9144000" cy="1632342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rgbClr val="272E3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17778" y="3499444"/>
            <a:ext cx="9144000" cy="824346"/>
          </a:xfrm>
        </p:spPr>
        <p:txBody>
          <a:bodyPr anchor="t"/>
          <a:lstStyle>
            <a:lvl1pPr marL="0" indent="0" algn="ctr">
              <a:buNone/>
              <a:defRPr sz="2400">
                <a:solidFill>
                  <a:srgbClr val="272E3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17375" y="4996857"/>
            <a:ext cx="720000" cy="720000"/>
          </a:xfrm>
          <a:prstGeom prst="rect">
            <a:avLst/>
          </a:prstGeom>
        </p:spPr>
      </p:pic>
      <p:cxnSp>
        <p:nvCxnSpPr>
          <p:cNvPr id="6" name="直接连接符 5"/>
          <p:cNvCxnSpPr/>
          <p:nvPr userDrawn="1"/>
        </p:nvCxnSpPr>
        <p:spPr>
          <a:xfrm>
            <a:off x="1524000" y="4732713"/>
            <a:ext cx="9144000" cy="0"/>
          </a:xfrm>
          <a:prstGeom prst="line">
            <a:avLst/>
          </a:prstGeom>
          <a:ln w="19050">
            <a:solidFill>
              <a:srgbClr val="8A14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 userDrawn="1"/>
        </p:nvSpPr>
        <p:spPr>
          <a:xfrm>
            <a:off x="2341880" y="4884420"/>
            <a:ext cx="2529205" cy="84518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zh-CN" altLang="en-US" sz="4800" kern="0" spc="-1000" dirty="0">
                <a:solidFill>
                  <a:srgbClr val="8A1414"/>
                </a:solidFill>
                <a:uFillTx/>
                <a:latin typeface="演示悠然小楷" panose="00000500000000000000" pitchFamily="2" charset="-122"/>
                <a:ea typeface="演示悠然小楷" panose="00000500000000000000" pitchFamily="2" charset="-122"/>
              </a:rPr>
              <a:t>甲辰烙饼会</a:t>
            </a: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>
            <a:lvl1pPr>
              <a:defRPr b="1">
                <a:solidFill>
                  <a:srgbClr val="272E3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272E31"/>
                </a:solidFill>
              </a:defRPr>
            </a:lvl1pPr>
            <a:lvl2pPr>
              <a:defRPr>
                <a:solidFill>
                  <a:srgbClr val="272E31"/>
                </a:solidFill>
              </a:defRPr>
            </a:lvl2pPr>
            <a:lvl3pPr>
              <a:defRPr>
                <a:solidFill>
                  <a:srgbClr val="272E31"/>
                </a:solidFill>
              </a:defRPr>
            </a:lvl3pPr>
            <a:lvl4pPr>
              <a:defRPr>
                <a:solidFill>
                  <a:srgbClr val="272E31"/>
                </a:solidFill>
              </a:defRPr>
            </a:lvl4pPr>
            <a:lvl5pPr>
              <a:defRPr>
                <a:solidFill>
                  <a:srgbClr val="272E31"/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17778" y="1726214"/>
            <a:ext cx="9144000" cy="1632342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rgbClr val="272E3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17778" y="3499444"/>
            <a:ext cx="9144000" cy="824346"/>
          </a:xfrm>
        </p:spPr>
        <p:txBody>
          <a:bodyPr anchor="t"/>
          <a:lstStyle>
            <a:lvl1pPr marL="0" indent="0" algn="ctr">
              <a:buNone/>
              <a:defRPr sz="2400">
                <a:solidFill>
                  <a:srgbClr val="272E3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17375" y="4996857"/>
            <a:ext cx="720000" cy="720000"/>
          </a:xfrm>
          <a:prstGeom prst="rect">
            <a:avLst/>
          </a:prstGeom>
        </p:spPr>
      </p:pic>
      <p:cxnSp>
        <p:nvCxnSpPr>
          <p:cNvPr id="6" name="直接连接符 5"/>
          <p:cNvCxnSpPr/>
          <p:nvPr userDrawn="1"/>
        </p:nvCxnSpPr>
        <p:spPr>
          <a:xfrm>
            <a:off x="1524000" y="4732713"/>
            <a:ext cx="9144000" cy="0"/>
          </a:xfrm>
          <a:prstGeom prst="line">
            <a:avLst/>
          </a:prstGeom>
          <a:ln w="19050">
            <a:solidFill>
              <a:srgbClr val="8A14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 userDrawn="1"/>
        </p:nvSpPr>
        <p:spPr>
          <a:xfrm>
            <a:off x="2341880" y="4884420"/>
            <a:ext cx="2529205" cy="84518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zh-CN" altLang="en-US" sz="4800" kern="0" spc="-1000" dirty="0">
                <a:solidFill>
                  <a:srgbClr val="8A1414"/>
                </a:solidFill>
                <a:uFillTx/>
                <a:latin typeface="演示悠然小楷" panose="00000500000000000000" pitchFamily="2" charset="-122"/>
                <a:ea typeface="演示悠然小楷" panose="00000500000000000000" pitchFamily="2" charset="-122"/>
              </a:rPr>
              <a:t>甲辰烙饼会</a:t>
            </a: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>
            <a:lvl1pPr>
              <a:defRPr b="1">
                <a:solidFill>
                  <a:srgbClr val="272E3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272E31"/>
                </a:solidFill>
              </a:defRPr>
            </a:lvl1pPr>
            <a:lvl2pPr>
              <a:defRPr>
                <a:solidFill>
                  <a:srgbClr val="272E31"/>
                </a:solidFill>
              </a:defRPr>
            </a:lvl2pPr>
            <a:lvl3pPr>
              <a:defRPr>
                <a:solidFill>
                  <a:srgbClr val="272E31"/>
                </a:solidFill>
              </a:defRPr>
            </a:lvl3pPr>
            <a:lvl4pPr>
              <a:defRPr>
                <a:solidFill>
                  <a:srgbClr val="272E31"/>
                </a:solidFill>
              </a:defRPr>
            </a:lvl4pPr>
            <a:lvl5pPr>
              <a:defRPr>
                <a:solidFill>
                  <a:srgbClr val="272E31"/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17778" y="1726214"/>
            <a:ext cx="9144000" cy="1632342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rgbClr val="272E3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17778" y="3499444"/>
            <a:ext cx="9144000" cy="824346"/>
          </a:xfrm>
        </p:spPr>
        <p:txBody>
          <a:bodyPr anchor="t"/>
          <a:lstStyle>
            <a:lvl1pPr marL="0" indent="0" algn="ctr">
              <a:buNone/>
              <a:defRPr sz="2400">
                <a:solidFill>
                  <a:srgbClr val="272E3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17375" y="4996857"/>
            <a:ext cx="720000" cy="720000"/>
          </a:xfrm>
          <a:prstGeom prst="rect">
            <a:avLst/>
          </a:prstGeom>
        </p:spPr>
      </p:pic>
      <p:cxnSp>
        <p:nvCxnSpPr>
          <p:cNvPr id="6" name="直接连接符 5"/>
          <p:cNvCxnSpPr/>
          <p:nvPr userDrawn="1"/>
        </p:nvCxnSpPr>
        <p:spPr>
          <a:xfrm>
            <a:off x="1524000" y="4732713"/>
            <a:ext cx="9144000" cy="0"/>
          </a:xfrm>
          <a:prstGeom prst="line">
            <a:avLst/>
          </a:prstGeom>
          <a:ln w="19050">
            <a:solidFill>
              <a:srgbClr val="8A14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 userDrawn="1"/>
        </p:nvSpPr>
        <p:spPr>
          <a:xfrm>
            <a:off x="2341880" y="4884420"/>
            <a:ext cx="2529205" cy="84518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zh-CN" altLang="en-US" sz="4800" kern="0" spc="-1000" dirty="0">
                <a:solidFill>
                  <a:srgbClr val="8A1414"/>
                </a:solidFill>
                <a:uFillTx/>
                <a:latin typeface="演示悠然小楷" panose="00000500000000000000" pitchFamily="2" charset="-122"/>
                <a:ea typeface="演示悠然小楷" panose="00000500000000000000" pitchFamily="2" charset="-122"/>
              </a:rPr>
              <a:t>甲辰烙饼会</a:t>
            </a: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>
            <a:lvl1pPr>
              <a:defRPr b="1">
                <a:solidFill>
                  <a:srgbClr val="272E3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272E31"/>
                </a:solidFill>
              </a:defRPr>
            </a:lvl1pPr>
            <a:lvl2pPr>
              <a:defRPr>
                <a:solidFill>
                  <a:srgbClr val="272E31"/>
                </a:solidFill>
              </a:defRPr>
            </a:lvl2pPr>
            <a:lvl3pPr>
              <a:defRPr>
                <a:solidFill>
                  <a:srgbClr val="272E31"/>
                </a:solidFill>
              </a:defRPr>
            </a:lvl3pPr>
            <a:lvl4pPr>
              <a:defRPr>
                <a:solidFill>
                  <a:srgbClr val="272E31"/>
                </a:solidFill>
              </a:defRPr>
            </a:lvl4pPr>
            <a:lvl5pPr>
              <a:defRPr>
                <a:solidFill>
                  <a:srgbClr val="272E31"/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17778" y="1726214"/>
            <a:ext cx="9144000" cy="1632342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rgbClr val="272E3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17778" y="3499444"/>
            <a:ext cx="9144000" cy="824346"/>
          </a:xfrm>
        </p:spPr>
        <p:txBody>
          <a:bodyPr anchor="t"/>
          <a:lstStyle>
            <a:lvl1pPr marL="0" indent="0" algn="ctr">
              <a:buNone/>
              <a:defRPr sz="2400">
                <a:solidFill>
                  <a:srgbClr val="272E3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17375" y="4996857"/>
            <a:ext cx="720000" cy="720000"/>
          </a:xfrm>
          <a:prstGeom prst="rect">
            <a:avLst/>
          </a:prstGeom>
        </p:spPr>
      </p:pic>
      <p:cxnSp>
        <p:nvCxnSpPr>
          <p:cNvPr id="6" name="直接连接符 5"/>
          <p:cNvCxnSpPr/>
          <p:nvPr userDrawn="1"/>
        </p:nvCxnSpPr>
        <p:spPr>
          <a:xfrm>
            <a:off x="1524000" y="4732713"/>
            <a:ext cx="9144000" cy="0"/>
          </a:xfrm>
          <a:prstGeom prst="line">
            <a:avLst/>
          </a:prstGeom>
          <a:ln w="19050">
            <a:solidFill>
              <a:srgbClr val="8A14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 userDrawn="1"/>
        </p:nvSpPr>
        <p:spPr>
          <a:xfrm>
            <a:off x="2341880" y="4884420"/>
            <a:ext cx="2529205" cy="84518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zh-CN" altLang="en-US" sz="4800" kern="0" spc="-1000" dirty="0">
                <a:solidFill>
                  <a:srgbClr val="8A1414"/>
                </a:solidFill>
                <a:uFillTx/>
                <a:latin typeface="演示悠然小楷" panose="00000500000000000000" pitchFamily="2" charset="-122"/>
                <a:ea typeface="演示悠然小楷" panose="00000500000000000000" pitchFamily="2" charset="-122"/>
              </a:rPr>
              <a:t>甲辰烙饼会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>
            <a:lvl1pPr>
              <a:defRPr b="1">
                <a:solidFill>
                  <a:srgbClr val="272E3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272E31"/>
                </a:solidFill>
              </a:defRPr>
            </a:lvl1pPr>
            <a:lvl2pPr>
              <a:defRPr>
                <a:solidFill>
                  <a:srgbClr val="272E31"/>
                </a:solidFill>
              </a:defRPr>
            </a:lvl2pPr>
            <a:lvl3pPr>
              <a:defRPr>
                <a:solidFill>
                  <a:srgbClr val="272E31"/>
                </a:solidFill>
              </a:defRPr>
            </a:lvl3pPr>
            <a:lvl4pPr>
              <a:defRPr>
                <a:solidFill>
                  <a:srgbClr val="272E31"/>
                </a:solidFill>
              </a:defRPr>
            </a:lvl4pPr>
            <a:lvl5pPr>
              <a:defRPr>
                <a:solidFill>
                  <a:srgbClr val="272E31"/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image" Target="../media/image2.sv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sv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sv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2.sv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2.sv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2.sv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519853" y="5466109"/>
            <a:ext cx="4686300" cy="15144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72E3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80604020202020204" pitchFamily="34" charset="0"/>
        <a:buChar char="•"/>
        <a:defRPr sz="2800" kern="1200">
          <a:solidFill>
            <a:srgbClr val="272E3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80604020202020204" pitchFamily="34" charset="0"/>
        <a:buChar char="•"/>
        <a:defRPr sz="2400" kern="1200">
          <a:solidFill>
            <a:srgbClr val="272E3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80604020202020204" pitchFamily="34" charset="0"/>
        <a:buChar char="•"/>
        <a:defRPr sz="2000" kern="1200">
          <a:solidFill>
            <a:srgbClr val="272E3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rgbClr val="272E3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rgbClr val="272E3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519853" y="5466109"/>
            <a:ext cx="4686300" cy="15144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72E3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80604020202020204" pitchFamily="34" charset="0"/>
        <a:buChar char="•"/>
        <a:defRPr sz="2800" kern="1200">
          <a:solidFill>
            <a:srgbClr val="272E3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80604020202020204" pitchFamily="34" charset="0"/>
        <a:buChar char="•"/>
        <a:defRPr sz="2400" kern="1200">
          <a:solidFill>
            <a:srgbClr val="272E3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80604020202020204" pitchFamily="34" charset="0"/>
        <a:buChar char="•"/>
        <a:defRPr sz="2000" kern="1200">
          <a:solidFill>
            <a:srgbClr val="272E3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rgbClr val="272E3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rgbClr val="272E3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519853" y="5466109"/>
            <a:ext cx="4686300" cy="15144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72E3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80604020202020204" pitchFamily="34" charset="0"/>
        <a:buChar char="•"/>
        <a:defRPr sz="2800" kern="1200">
          <a:solidFill>
            <a:srgbClr val="272E3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80604020202020204" pitchFamily="34" charset="0"/>
        <a:buChar char="•"/>
        <a:defRPr sz="2400" kern="1200">
          <a:solidFill>
            <a:srgbClr val="272E3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80604020202020204" pitchFamily="34" charset="0"/>
        <a:buChar char="•"/>
        <a:defRPr sz="2000" kern="1200">
          <a:solidFill>
            <a:srgbClr val="272E3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rgbClr val="272E3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rgbClr val="272E3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519853" y="5466109"/>
            <a:ext cx="4686300" cy="15144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72E3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80604020202020204" pitchFamily="34" charset="0"/>
        <a:buChar char="•"/>
        <a:defRPr sz="2800" kern="1200">
          <a:solidFill>
            <a:srgbClr val="272E3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80604020202020204" pitchFamily="34" charset="0"/>
        <a:buChar char="•"/>
        <a:defRPr sz="2400" kern="1200">
          <a:solidFill>
            <a:srgbClr val="272E3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80604020202020204" pitchFamily="34" charset="0"/>
        <a:buChar char="•"/>
        <a:defRPr sz="2000" kern="1200">
          <a:solidFill>
            <a:srgbClr val="272E3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rgbClr val="272E3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rgbClr val="272E3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519853" y="5466109"/>
            <a:ext cx="4686300" cy="15144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72E3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80604020202020204" pitchFamily="34" charset="0"/>
        <a:buChar char="•"/>
        <a:defRPr sz="2800" kern="1200">
          <a:solidFill>
            <a:srgbClr val="272E3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80604020202020204" pitchFamily="34" charset="0"/>
        <a:buChar char="•"/>
        <a:defRPr sz="2400" kern="1200">
          <a:solidFill>
            <a:srgbClr val="272E3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80604020202020204" pitchFamily="34" charset="0"/>
        <a:buChar char="•"/>
        <a:defRPr sz="2000" kern="1200">
          <a:solidFill>
            <a:srgbClr val="272E3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rgbClr val="272E3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rgbClr val="272E3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519853" y="5466109"/>
            <a:ext cx="4686300" cy="15144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72E3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80604020202020204" pitchFamily="34" charset="0"/>
        <a:buChar char="•"/>
        <a:defRPr sz="2800" kern="1200">
          <a:solidFill>
            <a:srgbClr val="272E3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80604020202020204" pitchFamily="34" charset="0"/>
        <a:buChar char="•"/>
        <a:defRPr sz="2400" kern="1200">
          <a:solidFill>
            <a:srgbClr val="272E3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80604020202020204" pitchFamily="34" charset="0"/>
        <a:buChar char="•"/>
        <a:defRPr sz="2000" kern="1200">
          <a:solidFill>
            <a:srgbClr val="272E3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rgbClr val="272E3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rgbClr val="272E3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519853" y="5466109"/>
            <a:ext cx="4686300" cy="15144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72E3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80604020202020204" pitchFamily="34" charset="0"/>
        <a:buChar char="•"/>
        <a:defRPr sz="2800" kern="1200">
          <a:solidFill>
            <a:srgbClr val="272E3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80604020202020204" pitchFamily="34" charset="0"/>
        <a:buChar char="•"/>
        <a:defRPr sz="2400" kern="1200">
          <a:solidFill>
            <a:srgbClr val="272E3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80604020202020204" pitchFamily="34" charset="0"/>
        <a:buChar char="•"/>
        <a:defRPr sz="2000" kern="1200">
          <a:solidFill>
            <a:srgbClr val="272E3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rgbClr val="272E3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rgbClr val="272E3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519853" y="5466109"/>
            <a:ext cx="4686300" cy="15144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72E3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80604020202020204" pitchFamily="34" charset="0"/>
        <a:buChar char="•"/>
        <a:defRPr sz="2800" kern="1200">
          <a:solidFill>
            <a:srgbClr val="272E3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80604020202020204" pitchFamily="34" charset="0"/>
        <a:buChar char="•"/>
        <a:defRPr sz="2400" kern="1200">
          <a:solidFill>
            <a:srgbClr val="272E3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80604020202020204" pitchFamily="34" charset="0"/>
        <a:buChar char="•"/>
        <a:defRPr sz="2000" kern="1200">
          <a:solidFill>
            <a:srgbClr val="272E3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rgbClr val="272E3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rgbClr val="272E3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519853" y="5466109"/>
            <a:ext cx="4686300" cy="15144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72E3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80604020202020204" pitchFamily="34" charset="0"/>
        <a:buChar char="•"/>
        <a:defRPr sz="2800" kern="1200">
          <a:solidFill>
            <a:srgbClr val="272E3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80604020202020204" pitchFamily="34" charset="0"/>
        <a:buChar char="•"/>
        <a:defRPr sz="2400" kern="1200">
          <a:solidFill>
            <a:srgbClr val="272E3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80604020202020204" pitchFamily="34" charset="0"/>
        <a:buChar char="•"/>
        <a:defRPr sz="2000" kern="1200">
          <a:solidFill>
            <a:srgbClr val="272E3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rgbClr val="272E3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rgbClr val="272E3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519853" y="5466109"/>
            <a:ext cx="4686300" cy="15144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72E3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80604020202020204" pitchFamily="34" charset="0"/>
        <a:buChar char="•"/>
        <a:defRPr sz="2800" kern="1200">
          <a:solidFill>
            <a:srgbClr val="272E3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80604020202020204" pitchFamily="34" charset="0"/>
        <a:buChar char="•"/>
        <a:defRPr sz="2400" kern="1200">
          <a:solidFill>
            <a:srgbClr val="272E3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80604020202020204" pitchFamily="34" charset="0"/>
        <a:buChar char="•"/>
        <a:defRPr sz="2000" kern="1200">
          <a:solidFill>
            <a:srgbClr val="272E3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rgbClr val="272E3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rgbClr val="272E3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5D869-A30C-4509-8B8E-1BC4703629AC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7E7CD-56C5-4122-9B34-3119DA930BC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形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519853" y="5466109"/>
            <a:ext cx="4686300" cy="15144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72E3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80604020202020204" pitchFamily="34" charset="0"/>
        <a:buChar char="•"/>
        <a:defRPr sz="2800" kern="1200">
          <a:solidFill>
            <a:srgbClr val="272E3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80604020202020204" pitchFamily="34" charset="0"/>
        <a:buChar char="•"/>
        <a:defRPr sz="2400" kern="1200">
          <a:solidFill>
            <a:srgbClr val="272E3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80604020202020204" pitchFamily="34" charset="0"/>
        <a:buChar char="•"/>
        <a:defRPr sz="2000" kern="1200">
          <a:solidFill>
            <a:srgbClr val="272E3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rgbClr val="272E3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rgbClr val="272E3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26" Type="http://schemas.openxmlformats.org/officeDocument/2006/relationships/image" Target="../media/image29.png"/><Relationship Id="rId3" Type="http://schemas.openxmlformats.org/officeDocument/2006/relationships/image" Target="../media/image6.jpeg"/><Relationship Id="rId21" Type="http://schemas.openxmlformats.org/officeDocument/2006/relationships/image" Target="../media/image24.jpeg"/><Relationship Id="rId7" Type="http://schemas.openxmlformats.org/officeDocument/2006/relationships/image" Target="../media/image10.pn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5" Type="http://schemas.openxmlformats.org/officeDocument/2006/relationships/image" Target="../media/image28.png"/><Relationship Id="rId2" Type="http://schemas.openxmlformats.org/officeDocument/2006/relationships/image" Target="../media/image5.png"/><Relationship Id="rId16" Type="http://schemas.openxmlformats.org/officeDocument/2006/relationships/image" Target="../media/image19.jpe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24" Type="http://schemas.openxmlformats.org/officeDocument/2006/relationships/image" Target="../media/image27.png"/><Relationship Id="rId5" Type="http://schemas.openxmlformats.org/officeDocument/2006/relationships/image" Target="../media/image8.png"/><Relationship Id="rId15" Type="http://schemas.openxmlformats.org/officeDocument/2006/relationships/image" Target="../media/image18.jpe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Relationship Id="rId14" Type="http://schemas.openxmlformats.org/officeDocument/2006/relationships/image" Target="../media/image17.jpeg"/><Relationship Id="rId22" Type="http://schemas.openxmlformats.org/officeDocument/2006/relationships/image" Target="../media/image25.png"/><Relationship Id="rId27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  <a:sym typeface="+mn-ea"/>
              </a:rPr>
              <a:t>吃饱</a:t>
            </a:r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</a:rPr>
              <a:t>烙饼好干活</a:t>
            </a:r>
            <a:b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</a:rPr>
            </a:br>
            <a:r>
              <a:rPr lang="zh-CN" altLang="en-US" sz="2400" b="0" dirty="0">
                <a:latin typeface="Noto Sans SC" panose="020B0200000000000000" pitchFamily="34" charset="-122"/>
                <a:ea typeface="Noto Sans SC" panose="020B0200000000000000" pitchFamily="34" charset="-122"/>
              </a:rPr>
              <a:t>社区工作报告及展望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dirty="0">
                <a:ea typeface="Malgun Gothic Semilight" panose="020B0502040204020203" pitchFamily="34" charset="-122"/>
              </a:rPr>
              <a:t>白铭骢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</a:rPr>
              <a:t>未来可期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</a:t>
            </a:r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星霞</a:t>
            </a:r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OS</a:t>
            </a:r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（</a:t>
            </a:r>
            <a:r>
              <a:rPr lang="en-US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Afterglow</a:t>
            </a:r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）</a:t>
            </a:r>
          </a:p>
          <a:p>
            <a:pPr lvl="1"/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</a:t>
            </a:r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重启维护并完成每个架构的移植和测试工作</a:t>
            </a:r>
          </a:p>
          <a:p>
            <a:pPr lvl="1"/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</a:t>
            </a:r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在暑期</a:t>
            </a:r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AOSCC </a:t>
            </a:r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发布盒装版</a:t>
            </a:r>
          </a:p>
          <a:p>
            <a:pPr lvl="0"/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</a:t>
            </a:r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社区工作</a:t>
            </a:r>
          </a:p>
          <a:p>
            <a:pPr lvl="1"/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</a:t>
            </a:r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继续推进新网站开发</a:t>
            </a:r>
          </a:p>
          <a:p>
            <a:pPr lvl="1"/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</a:t>
            </a:r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采访各类本地</a:t>
            </a:r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Linux </a:t>
            </a:r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用户组和校园社团等，吸取其组织经验</a:t>
            </a:r>
            <a:b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</a:br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并在社区各公众平台发布访谈录</a:t>
            </a:r>
          </a:p>
          <a:p>
            <a:pPr lvl="1"/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</a:t>
            </a:r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继续参与</a:t>
            </a:r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OSPP </a:t>
            </a:r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等实习项目，培训新生力量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</a:rPr>
              <a:t>流浪相机计划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</a:t>
            </a:r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系统壁纸征集长期仰赖于社区好友的投稿</a:t>
            </a:r>
          </a:p>
          <a:p>
            <a:pPr lvl="1"/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</a:t>
            </a:r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质量之高，令人惊叹</a:t>
            </a:r>
          </a:p>
          <a:p>
            <a:pPr lvl="0"/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</a:t>
            </a:r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今年“搞点新意思”</a:t>
            </a:r>
          </a:p>
          <a:p>
            <a:pPr lvl="1"/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</a:t>
            </a:r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流浪相机：统一设备，摄影接龙，各显神通</a:t>
            </a:r>
          </a:p>
          <a:p>
            <a:pPr lvl="1"/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</a:t>
            </a:r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在</a:t>
            </a:r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3 </a:t>
            </a:r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至</a:t>
            </a:r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9 </a:t>
            </a:r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月间在贡献者之间传递由社区好友捐赠的摄影器材</a:t>
            </a:r>
          </a:p>
          <a:p>
            <a:pPr lvl="1"/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</a:t>
            </a:r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在各自地区拍照，选出最好的一张投稿</a:t>
            </a:r>
          </a:p>
          <a:p>
            <a:pPr lvl="1"/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</a:t>
            </a:r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本次试运行仅限中国大陆及香港和澳门特别行政区</a:t>
            </a:r>
          </a:p>
          <a:p>
            <a:pPr lvl="1"/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</a:t>
            </a:r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本次计划征集到的壁纸将成为新一批</a:t>
            </a:r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AOSC OS </a:t>
            </a:r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默认壁纸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wallpaper-pol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219136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</a:rPr>
              <a:t>来</a:t>
            </a:r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</a:rPr>
              <a:t> AOSCC </a:t>
            </a:r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</a:rPr>
              <a:t>一起欢乐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AOSCC 2024 </a:t>
            </a:r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年将于七月中旬开幕</a:t>
            </a:r>
          </a:p>
          <a:p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</a:t>
            </a:r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近期开始组织和筹备工作</a:t>
            </a:r>
          </a:p>
          <a:p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</a:t>
            </a:r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七月诚邀各位检阅工作、线下交友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dirty="0">
                <a:latin typeface="Noto Sans SC" panose="020B0200000000000000" pitchFamily="34" charset="-122"/>
                <a:ea typeface="Noto Sans SC" panose="020B0200000000000000" pitchFamily="34" charset="-122"/>
              </a:rPr>
              <a:t>交给同事们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</a:t>
            </a:r>
            <a:r>
              <a:rPr 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接下来一小时中，五位社区主要贡献者将介绍各自的工作计划</a:t>
            </a:r>
          </a:p>
          <a:p>
            <a:pPr lvl="1"/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</a:t>
            </a:r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刘子兴：Autobuild4、ACBS 与 Ciel 等基础软件包维护设施</a:t>
            </a:r>
          </a:p>
          <a:p>
            <a:pPr lvl="1"/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</a:t>
            </a:r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陈嘉杰：AOSC OS 自动化维护框架之 BuildIt 及 Dickens</a:t>
            </a:r>
          </a:p>
          <a:p>
            <a:pPr lvl="1"/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</a:t>
            </a:r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傅孝元：新 AOSC OS 安装程序及 oma（小熊猫）包管理前端</a:t>
            </a:r>
          </a:p>
          <a:p>
            <a:pPr lvl="1"/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</a:t>
            </a:r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杨欣辉：Devena 设备支持框架及 AOSC OS 初次启动向导</a:t>
            </a:r>
          </a:p>
          <a:p>
            <a:pPr lvl="1"/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</a:t>
            </a:r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王江津：Spiral 泛 Debian 兼容性框架及系统更新摘要规范</a:t>
            </a:r>
          </a:p>
          <a:p>
            <a:pPr lvl="0"/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</a:t>
            </a:r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随后转入问答时间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何谓“烙饼会？”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</a:t>
            </a:r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说白了就是画饼和做白日梦</a:t>
            </a:r>
          </a:p>
          <a:p>
            <a:pPr lvl="1"/>
            <a:r>
              <a:rPr lang="en-US" altLang="zh-CN" dirty="0">
                <a:solidFill>
                  <a:srgbClr val="272E31"/>
                </a:solidFill>
                <a:uFillTx/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</a:t>
            </a:r>
            <a:r>
              <a:rPr lang="zh-CN" altLang="en-US" strike="sngStrike" dirty="0">
                <a:solidFill>
                  <a:srgbClr val="272E31"/>
                </a:solidFill>
                <a:uFillTx/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但说出来太难听了不是</a:t>
            </a:r>
          </a:p>
          <a:p>
            <a:pPr lvl="0"/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</a:t>
            </a:r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三个目的</a:t>
            </a:r>
          </a:p>
          <a:p>
            <a:pPr lvl="1"/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</a:t>
            </a:r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展示社区工作成果和中长期计划</a:t>
            </a:r>
          </a:p>
          <a:p>
            <a:pPr lvl="1"/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</a:t>
            </a:r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宣传和鼓励新人参与（画出饼来烙一把，引人来吃饭）</a:t>
            </a:r>
          </a:p>
          <a:p>
            <a:pPr lvl="1"/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</a:t>
            </a:r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吸取来自社区好友的意见和批评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</a:rPr>
              <a:t>你好，安同！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</a:t>
            </a:r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东方神秘社区和它的发行版</a:t>
            </a:r>
          </a:p>
          <a:p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</a:t>
            </a:r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我们的“日常工作”</a:t>
            </a:r>
          </a:p>
          <a:p>
            <a:pPr lvl="1"/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</a:t>
            </a:r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研发：维护</a:t>
            </a:r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AOSC OS</a:t>
            </a:r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、开发周边工具、本地化工作和上游贡献等</a:t>
            </a:r>
          </a:p>
          <a:p>
            <a:pPr lvl="1"/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</a:t>
            </a:r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服务：助力国内各社区和兴趣小组生存和发展、发展新鲜血液</a:t>
            </a:r>
          </a:p>
          <a:p>
            <a:pPr lvl="1"/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</a:t>
            </a:r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外联：积极参与社区协作，促进社区间与同企业的互信合作</a:t>
            </a:r>
          </a:p>
          <a:p>
            <a:pPr lvl="0"/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</a:t>
            </a:r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无处现形，但无处不在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</a:rPr>
              <a:t>AOSC OS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</a:t>
            </a:r>
            <a:r>
              <a:rPr 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我社的核心项目</a:t>
            </a:r>
          </a:p>
          <a:p>
            <a:pPr lvl="1"/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</a:t>
            </a:r>
            <a:r>
              <a:rPr 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针对个人桌面设备优化体验</a:t>
            </a:r>
          </a:p>
          <a:p>
            <a:pPr lvl="1"/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</a:t>
            </a:r>
            <a:r>
              <a:rPr 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为用户提供开箱即用和简便可靠的工作环境</a:t>
            </a:r>
          </a:p>
          <a:p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</a:t>
            </a:r>
            <a:r>
              <a:rPr 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最有成绩的半年</a:t>
            </a:r>
          </a:p>
          <a:p>
            <a:pPr lvl="1"/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</a:t>
            </a:r>
            <a:r>
              <a:rPr 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合龙工程：龙架构</a:t>
            </a:r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(</a:t>
            </a:r>
            <a:r>
              <a:rPr lang="en-US" altLang="zh-CN" dirty="0" err="1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LoongArch</a:t>
            </a:r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) </a:t>
            </a:r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移植正式升格一级架构</a:t>
            </a:r>
          </a:p>
          <a:p>
            <a:pPr lvl="1"/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</a:t>
            </a:r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维护自动化：将维护者从</a:t>
            </a:r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SSH </a:t>
            </a:r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和高重复性劳动中解放出来</a:t>
            </a:r>
            <a:endParaRPr lang="en-US" altLang="zh-CN" dirty="0">
              <a:latin typeface="Noto Sans SC" panose="020B0200000000000000" pitchFamily="34" charset="-122"/>
              <a:ea typeface="Noto Sans SC" panose="020B0200000000000000" pitchFamily="34" charset="-122"/>
              <a:cs typeface="Noto Sans CJK SC" panose="020B0500000000000000" charset="-122"/>
            </a:endParaRPr>
          </a:p>
          <a:p>
            <a:pPr lvl="1"/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  <a:sym typeface="+mn-ea"/>
              </a:rPr>
              <a:t> </a:t>
            </a:r>
            <a:r>
              <a:rPr lang="en-US" altLang="zh-CN" dirty="0" err="1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  <a:sym typeface="+mn-ea"/>
              </a:rPr>
              <a:t>libLoL</a:t>
            </a:r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  <a:sym typeface="+mn-ea"/>
              </a:rPr>
              <a:t>：龙架构新旧世界兼容层</a:t>
            </a:r>
            <a:endParaRPr lang="en-US" altLang="zh-CN" dirty="0">
              <a:latin typeface="Noto Sans SC" panose="020B0200000000000000" pitchFamily="34" charset="-122"/>
              <a:ea typeface="Noto Sans SC" panose="020B0200000000000000" pitchFamily="34" charset="-122"/>
              <a:cs typeface="Noto Sans CJK SC" panose="020B0500000000000000" charset="-122"/>
              <a:sym typeface="+mn-ea"/>
            </a:endParaRPr>
          </a:p>
          <a:p>
            <a:pPr lvl="1"/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  <a:sym typeface="+mn-ea"/>
              </a:rPr>
              <a:t> </a:t>
            </a:r>
            <a:r>
              <a:rPr lang="en-US" altLang="zh-CN" dirty="0" err="1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  <a:sym typeface="+mn-ea"/>
              </a:rPr>
              <a:t>oma</a:t>
            </a:r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  <a:sym typeface="+mn-ea"/>
              </a:rPr>
              <a:t>：持续改善系统包管理体验</a:t>
            </a:r>
          </a:p>
          <a:p>
            <a:pPr lvl="1"/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</a:t>
            </a:r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设备支持：新增</a:t>
            </a:r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Apple Silicon </a:t>
            </a:r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设备支持，修缮</a:t>
            </a:r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MIPS </a:t>
            </a:r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龙芯支持</a:t>
            </a:r>
            <a:endParaRPr lang="en-US" altLang="zh-CN" dirty="0">
              <a:latin typeface="Noto Sans SC" panose="020B0200000000000000" pitchFamily="34" charset="-122"/>
              <a:ea typeface="Noto Sans SC" panose="020B0200000000000000" pitchFamily="34" charset="-122"/>
              <a:cs typeface="Noto Sans CJK SC" panose="020B0500000000000000" charset="-122"/>
            </a:endParaRPr>
          </a:p>
          <a:p>
            <a:pPr lvl="1"/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Autobuild4</a:t>
            </a:r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：提高可靠性，增强维护代码质量管控</a:t>
            </a:r>
          </a:p>
          <a:p>
            <a:pPr lvl="1"/>
            <a:endParaRPr lang="zh-CN" altLang="en-US" dirty="0">
              <a:latin typeface="Noto Sans SC" panose="020B0200000000000000" pitchFamily="34" charset="-122"/>
              <a:ea typeface="Noto Sans SC" panose="020B0200000000000000" pitchFamily="34" charset="-122"/>
              <a:cs typeface="Noto Sans CJK SC" panose="020B0500000000000000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</a:rPr>
              <a:t>外宣工作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</a:t>
            </a:r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自暑期起重启外宣工作</a:t>
            </a:r>
          </a:p>
          <a:p>
            <a:pPr lvl="1"/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</a:t>
            </a:r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半月刊《安记冰室》</a:t>
            </a:r>
          </a:p>
          <a:p>
            <a:pPr lvl="1"/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</a:t>
            </a:r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古怪硬件日记《聊斋》</a:t>
            </a:r>
          </a:p>
          <a:p>
            <a:pPr lvl="1"/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</a:t>
            </a:r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重启微博和</a:t>
            </a:r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Twitter</a:t>
            </a:r>
          </a:p>
          <a:p>
            <a:pPr lvl="1"/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</a:t>
            </a:r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建立公众号、</a:t>
            </a:r>
            <a:r>
              <a:rPr lang="en-US" altLang="zh-CN" dirty="0" err="1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Bilibili</a:t>
            </a:r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</a:t>
            </a:r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主页和知乎号</a:t>
            </a:r>
          </a:p>
          <a:p>
            <a:pPr lvl="0"/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</a:t>
            </a:r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新网站制作中</a:t>
            </a:r>
          </a:p>
          <a:p>
            <a:pPr lvl="1"/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</a:t>
            </a:r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注重提高信息效率和简化浏览逻辑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core-11-banner"/>
          <p:cNvPicPr>
            <a:picLocks noChangeAspect="1"/>
          </p:cNvPicPr>
          <p:nvPr/>
        </p:nvPicPr>
        <p:blipFill>
          <a:blip r:embed="rId2"/>
          <a:srcRect r="56204"/>
          <a:stretch>
            <a:fillRect/>
          </a:stretch>
        </p:blipFill>
        <p:spPr>
          <a:xfrm rot="5400000">
            <a:off x="3832860" y="3500755"/>
            <a:ext cx="1459865" cy="833120"/>
          </a:xfrm>
          <a:prstGeom prst="rect">
            <a:avLst/>
          </a:prstGeom>
        </p:spPr>
      </p:pic>
      <p:pic>
        <p:nvPicPr>
          <p:cNvPr id="18" name="图片 17" descr="2023h1-wallpaper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8740" y="5384165"/>
            <a:ext cx="3515995" cy="1563370"/>
          </a:xfrm>
          <a:prstGeom prst="rect">
            <a:avLst/>
          </a:prstGeom>
        </p:spPr>
      </p:pic>
      <p:pic>
        <p:nvPicPr>
          <p:cNvPr id="24" name="图片 23" descr="3b40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1790" y="4589145"/>
            <a:ext cx="2085975" cy="1772285"/>
          </a:xfrm>
          <a:prstGeom prst="rect">
            <a:avLst/>
          </a:prstGeom>
        </p:spPr>
      </p:pic>
      <p:pic>
        <p:nvPicPr>
          <p:cNvPr id="10" name="图片 9" descr="new-logo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8455" y="5871210"/>
            <a:ext cx="1033145" cy="1102995"/>
          </a:xfrm>
          <a:prstGeom prst="rect">
            <a:avLst/>
          </a:prstGeom>
        </p:spPr>
      </p:pic>
      <p:pic>
        <p:nvPicPr>
          <p:cNvPr id="27" name="图片 26" descr="kilobytedance"/>
          <p:cNvPicPr>
            <a:picLocks noChangeAspect="1"/>
          </p:cNvPicPr>
          <p:nvPr/>
        </p:nvPicPr>
        <p:blipFill>
          <a:blip r:embed="rId6"/>
          <a:srcRect b="14082"/>
          <a:stretch>
            <a:fillRect/>
          </a:stretch>
        </p:blipFill>
        <p:spPr>
          <a:xfrm>
            <a:off x="2132965" y="3186430"/>
            <a:ext cx="2046605" cy="1324610"/>
          </a:xfrm>
          <a:prstGeom prst="rect">
            <a:avLst/>
          </a:prstGeom>
        </p:spPr>
      </p:pic>
      <p:pic>
        <p:nvPicPr>
          <p:cNvPr id="5" name="图片 4" descr="kp9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3160" y="4587240"/>
            <a:ext cx="1717675" cy="1288415"/>
          </a:xfrm>
          <a:prstGeom prst="rect">
            <a:avLst/>
          </a:prstGeom>
        </p:spPr>
      </p:pic>
      <p:pic>
        <p:nvPicPr>
          <p:cNvPr id="7" name="图片 6" descr="new-portal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58070" y="-7620"/>
            <a:ext cx="2527300" cy="2527300"/>
          </a:xfrm>
          <a:prstGeom prst="rect">
            <a:avLst/>
          </a:prstGeom>
        </p:spPr>
      </p:pic>
      <p:pic>
        <p:nvPicPr>
          <p:cNvPr id="8" name="图片 7" descr="omakas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98075" y="2519680"/>
            <a:ext cx="2487295" cy="1550035"/>
          </a:xfrm>
          <a:prstGeom prst="rect">
            <a:avLst/>
          </a:prstGeom>
        </p:spPr>
      </p:pic>
      <p:pic>
        <p:nvPicPr>
          <p:cNvPr id="9" name="图片 8" descr="retro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19010" y="-17780"/>
            <a:ext cx="2703830" cy="2028190"/>
          </a:xfrm>
          <a:prstGeom prst="rect">
            <a:avLst/>
          </a:prstGeom>
        </p:spPr>
      </p:pic>
      <p:pic>
        <p:nvPicPr>
          <p:cNvPr id="12" name="图片 11" descr="x41-afterglow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410210" y="-7620"/>
            <a:ext cx="2037715" cy="1274445"/>
          </a:xfrm>
          <a:prstGeom prst="rect">
            <a:avLst/>
          </a:prstGeom>
        </p:spPr>
      </p:pic>
      <p:pic>
        <p:nvPicPr>
          <p:cNvPr id="14" name="图片 13" descr="gcc-backporti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57465" y="3996690"/>
            <a:ext cx="2484120" cy="1864360"/>
          </a:xfrm>
          <a:prstGeom prst="rect">
            <a:avLst/>
          </a:prstGeom>
        </p:spPr>
      </p:pic>
      <p:pic>
        <p:nvPicPr>
          <p:cNvPr id="16" name="图片 15" descr="glmark2-benchmark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39680" y="4069715"/>
            <a:ext cx="2345690" cy="1320800"/>
          </a:xfrm>
          <a:prstGeom prst="rect">
            <a:avLst/>
          </a:prstGeom>
        </p:spPr>
      </p:pic>
      <p:pic>
        <p:nvPicPr>
          <p:cNvPr id="17" name="图片 16" descr="new-aarch64-servers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28140" y="2540"/>
            <a:ext cx="2546985" cy="1697990"/>
          </a:xfrm>
          <a:prstGeom prst="rect">
            <a:avLst/>
          </a:prstGeom>
        </p:spPr>
      </p:pic>
      <p:pic>
        <p:nvPicPr>
          <p:cNvPr id="19" name="图片 18" descr="3a5000"/>
          <p:cNvPicPr>
            <a:picLocks noChangeAspect="1"/>
          </p:cNvPicPr>
          <p:nvPr/>
        </p:nvPicPr>
        <p:blipFill>
          <a:blip r:embed="rId15"/>
          <a:srcRect l="20966"/>
          <a:stretch>
            <a:fillRect/>
          </a:stretch>
        </p:blipFill>
        <p:spPr>
          <a:xfrm>
            <a:off x="2132965" y="4510405"/>
            <a:ext cx="2042160" cy="1722755"/>
          </a:xfrm>
          <a:prstGeom prst="rect">
            <a:avLst/>
          </a:prstGeom>
        </p:spPr>
      </p:pic>
      <p:pic>
        <p:nvPicPr>
          <p:cNvPr id="21" name="图片 20" descr="apple-silicon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4605" y="2010410"/>
            <a:ext cx="2388870" cy="1986280"/>
          </a:xfrm>
          <a:prstGeom prst="rect">
            <a:avLst/>
          </a:prstGeom>
        </p:spPr>
      </p:pic>
      <p:pic>
        <p:nvPicPr>
          <p:cNvPr id="22" name="图片 21" descr="12th-annivesary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406400" y="5254625"/>
            <a:ext cx="2538730" cy="793115"/>
          </a:xfrm>
          <a:prstGeom prst="rect">
            <a:avLst/>
          </a:prstGeom>
        </p:spPr>
      </p:pic>
      <p:pic>
        <p:nvPicPr>
          <p:cNvPr id="23" name="图片 22" descr="apple-silicon"/>
          <p:cNvPicPr>
            <a:picLocks noChangeAspect="1"/>
          </p:cNvPicPr>
          <p:nvPr/>
        </p:nvPicPr>
        <p:blipFill>
          <a:blip r:embed="rId18"/>
          <a:srcRect r="1550" b="659"/>
          <a:stretch>
            <a:fillRect/>
          </a:stretch>
        </p:blipFill>
        <p:spPr>
          <a:xfrm>
            <a:off x="6899910" y="5848350"/>
            <a:ext cx="3241040" cy="1099185"/>
          </a:xfrm>
          <a:prstGeom prst="rect">
            <a:avLst/>
          </a:prstGeom>
        </p:spPr>
      </p:pic>
      <p:pic>
        <p:nvPicPr>
          <p:cNvPr id="25" name="图片 24" descr="bbs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410210" y="1266190"/>
            <a:ext cx="2543175" cy="1689100"/>
          </a:xfrm>
          <a:prstGeom prst="rect">
            <a:avLst/>
          </a:prstGeom>
        </p:spPr>
      </p:pic>
      <p:pic>
        <p:nvPicPr>
          <p:cNvPr id="26" name="图片 25" descr="/home/mingcongbai/newsroom/coffee-break/20231223/imgs/devena-init.pngdevena-init"/>
          <p:cNvPicPr>
            <a:picLocks noChangeAspect="1"/>
          </p:cNvPicPr>
          <p:nvPr/>
        </p:nvPicPr>
        <p:blipFill>
          <a:blip r:embed="rId20"/>
          <a:srcRect r="55512" b="53007"/>
          <a:stretch>
            <a:fillRect/>
          </a:stretch>
        </p:blipFill>
        <p:spPr>
          <a:xfrm>
            <a:off x="-410210" y="6047740"/>
            <a:ext cx="2954655" cy="893445"/>
          </a:xfrm>
          <a:prstGeom prst="rect">
            <a:avLst/>
          </a:prstGeom>
        </p:spPr>
      </p:pic>
      <p:pic>
        <p:nvPicPr>
          <p:cNvPr id="29" name="图片 28" descr="2023h1-wallpapers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927600" y="3634105"/>
            <a:ext cx="2729865" cy="956945"/>
          </a:xfrm>
          <a:prstGeom prst="rect">
            <a:avLst/>
          </a:prstGeom>
        </p:spPr>
      </p:pic>
      <p:pic>
        <p:nvPicPr>
          <p:cNvPr id="31" name="图片 30" descr="deploykit-gui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410210" y="2964180"/>
            <a:ext cx="2552065" cy="1209675"/>
          </a:xfrm>
          <a:prstGeom prst="rect">
            <a:avLst/>
          </a:prstGeom>
        </p:spPr>
      </p:pic>
      <p:pic>
        <p:nvPicPr>
          <p:cNvPr id="33" name="图片 32" descr="liblol-home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170680" y="-1270"/>
            <a:ext cx="3484245" cy="1729105"/>
          </a:xfrm>
          <a:prstGeom prst="rect">
            <a:avLst/>
          </a:prstGeom>
        </p:spPr>
      </p:pic>
      <p:pic>
        <p:nvPicPr>
          <p:cNvPr id="34" name="图片 33" descr="port-tiers.zh-cn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-410210" y="4169410"/>
            <a:ext cx="2542540" cy="1085215"/>
          </a:xfrm>
          <a:prstGeom prst="rect">
            <a:avLst/>
          </a:prstGeom>
        </p:spPr>
      </p:pic>
      <p:pic>
        <p:nvPicPr>
          <p:cNvPr id="20" name="图片 19" descr="desktop.zh_CN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181600" y="5870575"/>
            <a:ext cx="1722120" cy="1076960"/>
          </a:xfrm>
          <a:prstGeom prst="rect">
            <a:avLst/>
          </a:prstGeom>
        </p:spPr>
      </p:pic>
      <p:pic>
        <p:nvPicPr>
          <p:cNvPr id="15" name="图片 14" descr="areweloongyet"/>
          <p:cNvPicPr>
            <a:picLocks noChangeAspect="1"/>
          </p:cNvPicPr>
          <p:nvPr/>
        </p:nvPicPr>
        <p:blipFill>
          <a:blip r:embed="rId26"/>
          <a:srcRect b="45217"/>
          <a:stretch>
            <a:fillRect/>
          </a:stretch>
        </p:blipFill>
        <p:spPr>
          <a:xfrm>
            <a:off x="2062480" y="6233795"/>
            <a:ext cx="2085975" cy="715010"/>
          </a:xfrm>
          <a:prstGeom prst="rect">
            <a:avLst/>
          </a:prstGeom>
        </p:spPr>
      </p:pic>
      <p:pic>
        <p:nvPicPr>
          <p:cNvPr id="6" name="图片 5" descr="livekit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930140" y="1692910"/>
            <a:ext cx="2723515" cy="2043430"/>
          </a:xfrm>
          <a:prstGeom prst="rect">
            <a:avLst/>
          </a:prstGeom>
        </p:spPr>
      </p:pic>
      <p:pic>
        <p:nvPicPr>
          <p:cNvPr id="30" name="图片 29" descr="aosc-os-on-wsl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132965" y="1692910"/>
            <a:ext cx="2797175" cy="149415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</a:rPr>
              <a:t>外联与协作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AOSCC 2023</a:t>
            </a:r>
          </a:p>
          <a:p>
            <a:pPr lvl="1"/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</a:t>
            </a:r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我社有史以来规模最大、参与人数最多的线下活动</a:t>
            </a:r>
          </a:p>
          <a:p>
            <a:pPr lvl="1"/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</a:t>
            </a:r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邀请了多位行业代表前来分享和交流经验</a:t>
            </a:r>
          </a:p>
          <a:p>
            <a:pPr lvl="1"/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</a:t>
            </a:r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组织了龙芯中科与龙芯开源社区的第一次公开对话</a:t>
            </a:r>
          </a:p>
          <a:p>
            <a:pPr lvl="0"/>
            <a:r>
              <a:rPr lang="en-US" altLang="zh-CN" sz="2800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</a:t>
            </a:r>
            <a:r>
              <a:rPr lang="zh-CN" altLang="en-US" sz="2800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继续参与中科院软件所的</a:t>
            </a:r>
            <a:r>
              <a:rPr lang="en-US" altLang="zh-CN" sz="2800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OSPP </a:t>
            </a:r>
            <a:r>
              <a:rPr lang="zh-CN" altLang="en-US" sz="2800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活动</a:t>
            </a:r>
          </a:p>
          <a:p>
            <a:pPr lvl="1"/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</a:t>
            </a:r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成功带领了两位学生完成实习项目</a:t>
            </a:r>
          </a:p>
          <a:p>
            <a:pPr lvl="0"/>
            <a:r>
              <a:rPr lang="en-US" altLang="zh-CN" sz="2800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</a:t>
            </a:r>
            <a:r>
              <a:rPr lang="zh-CN" altLang="en-US" sz="2800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积极促进社区与企业协作</a:t>
            </a:r>
          </a:p>
          <a:p>
            <a:pPr lvl="1"/>
            <a:r>
              <a:rPr lang="en-US" altLang="zh-CN" sz="2400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</a:t>
            </a:r>
            <a:r>
              <a:rPr lang="zh-CN" altLang="en-US" sz="2400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走访社区内外，编写并向龙芯官方提交了过万字的《社区报告》</a:t>
            </a:r>
          </a:p>
          <a:p>
            <a:pPr lvl="1"/>
            <a:r>
              <a:rPr lang="en-US" altLang="zh-CN" sz="2400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</a:t>
            </a:r>
            <a:r>
              <a:rPr lang="zh-CN" altLang="en-US" sz="2400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在参与和使用生态建设的同时，发挥社区的集体作用</a:t>
            </a:r>
            <a:endParaRPr lang="zh-CN" altLang="en-US" dirty="0">
              <a:latin typeface="Noto Sans SC" panose="020B0200000000000000" pitchFamily="34" charset="-122"/>
              <a:ea typeface="Noto Sans SC" panose="020B0200000000000000" pitchFamily="34" charset="-122"/>
              <a:cs typeface="Noto Sans CJK SC" panose="020B0500000000000000" charset="-122"/>
            </a:endParaRPr>
          </a:p>
          <a:p>
            <a:pPr lvl="1"/>
            <a:endParaRPr lang="zh-CN" altLang="en-US" dirty="0">
              <a:latin typeface="Noto Sans SC" panose="020B0200000000000000" pitchFamily="34" charset="-122"/>
              <a:ea typeface="Noto Sans SC" panose="020B0200000000000000" pitchFamily="34" charset="-122"/>
              <a:cs typeface="Noto Sans CJK SC" panose="020B0500000000000000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</a:rPr>
              <a:t>未来可期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</a:t>
            </a:r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未来一年中，我们希望实现什么？</a:t>
            </a:r>
          </a:p>
          <a:p>
            <a:pPr lvl="0"/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AOSC OS</a:t>
            </a:r>
          </a:p>
          <a:p>
            <a:pPr lvl="1"/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</a:t>
            </a:r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继续完善龙架构等新架构的仓库</a:t>
            </a:r>
          </a:p>
          <a:p>
            <a:pPr lvl="1"/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</a:t>
            </a:r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安装程序图形化</a:t>
            </a:r>
          </a:p>
          <a:p>
            <a:pPr lvl="1"/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</a:t>
            </a:r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泛</a:t>
            </a:r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Debian </a:t>
            </a:r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兼容性</a:t>
            </a:r>
          </a:p>
          <a:p>
            <a:pPr lvl="1"/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</a:t>
            </a:r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新增更多非标准设备（如开发板）支持</a:t>
            </a:r>
          </a:p>
          <a:p>
            <a:pPr lvl="1"/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</a:t>
            </a:r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发布</a:t>
            </a:r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</a:t>
            </a:r>
            <a:r>
              <a:rPr lang="en-US" altLang="zh-CN" dirty="0" err="1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BurnKit</a:t>
            </a:r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</a:t>
            </a:r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硬件可靠性评测系统及</a:t>
            </a:r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</a:t>
            </a:r>
            <a:r>
              <a:rPr lang="en-US" altLang="zh-CN" dirty="0" err="1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RescueKit</a:t>
            </a:r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</a:t>
            </a:r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恢复与救援环境</a:t>
            </a:r>
          </a:p>
          <a:p>
            <a:pPr lvl="1"/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 </a:t>
            </a:r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  <a:cs typeface="Noto Sans CJK SC" panose="020B0500000000000000" charset="-122"/>
              </a:rPr>
              <a:t>继续改善软件包质量和管理体验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VirtualBox_Testing_02_02_2024_00_09_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oto">
      <a:majorFont>
        <a:latin typeface="Noto Sans"/>
        <a:ea typeface="Noto Sans SC"/>
        <a:cs typeface=""/>
      </a:majorFont>
      <a:minorFont>
        <a:latin typeface="Noto Sans"/>
        <a:ea typeface="Noto Sans S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oto">
      <a:majorFont>
        <a:latin typeface="Noto Sans"/>
        <a:ea typeface="Noto Sans SC"/>
        <a:cs typeface=""/>
      </a:majorFont>
      <a:minorFont>
        <a:latin typeface="Noto Sans"/>
        <a:ea typeface="Noto Sans S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oto">
      <a:majorFont>
        <a:latin typeface="Noto Sans"/>
        <a:ea typeface="Noto Sans SC"/>
        <a:cs typeface=""/>
      </a:majorFont>
      <a:minorFont>
        <a:latin typeface="Noto Sans"/>
        <a:ea typeface="Noto Sans S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oto">
      <a:majorFont>
        <a:latin typeface="Noto Sans"/>
        <a:ea typeface="Noto Sans SC"/>
        <a:cs typeface=""/>
      </a:majorFont>
      <a:minorFont>
        <a:latin typeface="Noto Sans"/>
        <a:ea typeface="Noto Sans S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oto">
      <a:majorFont>
        <a:latin typeface="Noto Sans"/>
        <a:ea typeface="Noto Sans SC"/>
        <a:cs typeface=""/>
      </a:majorFont>
      <a:minorFont>
        <a:latin typeface="Noto Sans"/>
        <a:ea typeface="Noto Sans S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oto">
      <a:majorFont>
        <a:latin typeface="Noto Sans"/>
        <a:ea typeface="Noto Sans SC"/>
        <a:cs typeface=""/>
      </a:majorFont>
      <a:minorFont>
        <a:latin typeface="Noto Sans"/>
        <a:ea typeface="Noto Sans S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oto">
      <a:majorFont>
        <a:latin typeface="Noto Sans"/>
        <a:ea typeface="Noto Sans SC"/>
        <a:cs typeface=""/>
      </a:majorFont>
      <a:minorFont>
        <a:latin typeface="Noto Sans"/>
        <a:ea typeface="Noto Sans S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oto">
      <a:majorFont>
        <a:latin typeface="Noto Sans"/>
        <a:ea typeface="Noto Sans SC"/>
        <a:cs typeface=""/>
      </a:majorFont>
      <a:minorFont>
        <a:latin typeface="Noto Sans"/>
        <a:ea typeface="Noto Sans S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oto">
      <a:majorFont>
        <a:latin typeface="Noto Sans"/>
        <a:ea typeface="Noto Sans SC"/>
        <a:cs typeface=""/>
      </a:majorFont>
      <a:minorFont>
        <a:latin typeface="Noto Sans"/>
        <a:ea typeface="Noto Sans S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oto">
      <a:majorFont>
        <a:latin typeface="Noto Sans"/>
        <a:ea typeface="Noto Sans SC"/>
        <a:cs typeface=""/>
      </a:majorFont>
      <a:minorFont>
        <a:latin typeface="Noto Sans"/>
        <a:ea typeface="Noto Sans S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oto">
      <a:majorFont>
        <a:latin typeface="Noto Sans"/>
        <a:ea typeface="Noto Sans SC"/>
        <a:cs typeface=""/>
      </a:majorFont>
      <a:minorFont>
        <a:latin typeface="Noto Sans"/>
        <a:ea typeface="Noto Sans S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792</Words>
  <Application>Microsoft Office PowerPoint</Application>
  <PresentationFormat>宽屏</PresentationFormat>
  <Paragraphs>83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11</vt:i4>
      </vt:variant>
      <vt:variant>
        <vt:lpstr>幻灯片标题</vt:lpstr>
      </vt:variant>
      <vt:variant>
        <vt:i4>14</vt:i4>
      </vt:variant>
    </vt:vector>
  </HeadingPairs>
  <TitlesOfParts>
    <vt:vector size="30" baseType="lpstr">
      <vt:lpstr>Malgun Gothic Semilight</vt:lpstr>
      <vt:lpstr>Noto Sans SC</vt:lpstr>
      <vt:lpstr>演示悠然小楷</vt:lpstr>
      <vt:lpstr>Arial</vt:lpstr>
      <vt:lpstr>Noto Sans</vt:lpstr>
      <vt:lpstr>Office 主题​​</vt:lpstr>
      <vt:lpstr>1_Office 主题​​</vt:lpstr>
      <vt:lpstr>2_Office 主题​​</vt:lpstr>
      <vt:lpstr>3_Office 主题​​</vt:lpstr>
      <vt:lpstr>4_Office 主题​​</vt:lpstr>
      <vt:lpstr>5_Office 主题​​</vt:lpstr>
      <vt:lpstr>6_Office 主题​​</vt:lpstr>
      <vt:lpstr>7_Office 主题​​</vt:lpstr>
      <vt:lpstr>8_Office 主题​​</vt:lpstr>
      <vt:lpstr>9_Office 主题​​</vt:lpstr>
      <vt:lpstr>10_Office 主题​​</vt:lpstr>
      <vt:lpstr>吃饱烙饼好干活 社区工作报告及展望</vt:lpstr>
      <vt:lpstr>何谓“烙饼会？”</vt:lpstr>
      <vt:lpstr>你好，安同！</vt:lpstr>
      <vt:lpstr>AOSC OS</vt:lpstr>
      <vt:lpstr>外宣工作</vt:lpstr>
      <vt:lpstr>PowerPoint 演示文稿</vt:lpstr>
      <vt:lpstr>外联与协作</vt:lpstr>
      <vt:lpstr>未来可期</vt:lpstr>
      <vt:lpstr>PowerPoint 演示文稿</vt:lpstr>
      <vt:lpstr>未来可期</vt:lpstr>
      <vt:lpstr>流浪相机计划</vt:lpstr>
      <vt:lpstr>PowerPoint 演示文稿</vt:lpstr>
      <vt:lpstr>来 AOSCC 一起欢乐</vt:lpstr>
      <vt:lpstr>交给同事们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嘟嘟 老</dc:creator>
  <cp:lastModifiedBy>嘟嘟 老</cp:lastModifiedBy>
  <cp:revision>50</cp:revision>
  <dcterms:created xsi:type="dcterms:W3CDTF">2024-02-14T13:17:53Z</dcterms:created>
  <dcterms:modified xsi:type="dcterms:W3CDTF">2024-02-15T05:28:09Z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/>
  </property>
  <property fmtid="{D5CDD505-2E9C-101B-9397-08002B2CF9AE}" pid="3" name="KSOProductBuildVer">
    <vt:lpwstr>2052-11.1.0.11711</vt:lpwstr>
  </property>
</Properties>
</file>