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2.svg" ContentType="image/svg+xml"/>
  <Override PartName="/ppt/media/image14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41"/>
  </p:handoutMasterIdLst>
  <p:sldIdLst>
    <p:sldId id="259" r:id="rId3"/>
    <p:sldId id="420" r:id="rId4"/>
    <p:sldId id="422" r:id="rId5"/>
    <p:sldId id="462" r:id="rId6"/>
    <p:sldId id="423" r:id="rId7"/>
    <p:sldId id="421" r:id="rId8"/>
    <p:sldId id="426" r:id="rId9"/>
    <p:sldId id="474" r:id="rId10"/>
    <p:sldId id="441" r:id="rId11"/>
    <p:sldId id="440" r:id="rId13"/>
    <p:sldId id="442" r:id="rId14"/>
    <p:sldId id="428" r:id="rId15"/>
    <p:sldId id="430" r:id="rId16"/>
    <p:sldId id="429" r:id="rId17"/>
    <p:sldId id="435" r:id="rId18"/>
    <p:sldId id="431" r:id="rId19"/>
    <p:sldId id="444" r:id="rId20"/>
    <p:sldId id="475" r:id="rId21"/>
    <p:sldId id="432" r:id="rId22"/>
    <p:sldId id="445" r:id="rId23"/>
    <p:sldId id="446" r:id="rId24"/>
    <p:sldId id="434" r:id="rId25"/>
    <p:sldId id="433" r:id="rId26"/>
    <p:sldId id="465" r:id="rId27"/>
    <p:sldId id="473" r:id="rId28"/>
    <p:sldId id="466" r:id="rId29"/>
    <p:sldId id="443" r:id="rId30"/>
    <p:sldId id="467" r:id="rId31"/>
    <p:sldId id="472" r:id="rId32"/>
    <p:sldId id="468" r:id="rId33"/>
    <p:sldId id="470" r:id="rId34"/>
    <p:sldId id="469" r:id="rId35"/>
    <p:sldId id="471" r:id="rId36"/>
    <p:sldId id="464" r:id="rId37"/>
    <p:sldId id="437" r:id="rId38"/>
    <p:sldId id="436" r:id="rId39"/>
    <p:sldId id="461" r:id="rId40"/>
  </p:sldIdLst>
  <p:sldSz cx="11520170" cy="7198995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congba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ED"/>
    <a:srgbClr val="2A3135"/>
    <a:srgbClr val="420A0A"/>
    <a:srgbClr val="851515"/>
    <a:srgbClr val="672727"/>
    <a:srgbClr val="461A1A"/>
    <a:srgbClr val="501010"/>
    <a:srgbClr val="382828"/>
    <a:srgbClr val="CA463A"/>
    <a:srgbClr val="C9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06" d="100"/>
          <a:sy n="106" d="100"/>
        </p:scale>
        <p:origin x="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gs" Target="tags/tag1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93665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tx1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157895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 dirty="0"/>
              <a:t>AOSCC 2024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00000" y="1257632"/>
            <a:ext cx="6669403" cy="720090"/>
            <a:chOff x="2053087" y="1201546"/>
            <a:chExt cx="6107149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安同校園行</a:t>
              </a:r>
              <a:endParaRPr lang="zh-CN" altLang="en-US" sz="4000" dirty="0">
                <a:solidFill>
                  <a:schemeClr val="tx1"/>
                </a:solidFill>
                <a:latin typeface="MiSans Medium" charset="-122"/>
                <a:ea typeface="MiSans Medium" charset="-122"/>
                <a:cs typeface="Open Sans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4713442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4856339" y="1201546"/>
              <a:ext cx="3303897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dirty="0">
                  <a:solidFill>
                    <a:srgbClr val="CA463A"/>
                  </a:solidFill>
                  <a:latin typeface="MiSans Medium" charset="-122"/>
                  <a:ea typeface="MiSans Medium" charset="-122"/>
                </a:rPr>
                <a:t>澳門科技大學</a:t>
              </a:r>
              <a:endParaRPr lang="zh-CN" altLang="en-US" sz="3800" dirty="0">
                <a:solidFill>
                  <a:srgbClr val="CA463A"/>
                </a:solidFill>
                <a:latin typeface="MiSans Medium" charset="-122"/>
                <a:ea typeface="MiSans Medium" charset="-122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04382" y="1007368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8" y="1206607"/>
            <a:ext cx="5111846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266630" y="4472386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2024</a:t>
            </a:r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89555" y="1223392"/>
            <a:ext cx="5615902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svg"/><Relationship Id="rId7" Type="http://schemas.openxmlformats.org/officeDocument/2006/relationships/image" Target="../media/image2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2.png"/><Relationship Id="rId12" Type="http://schemas.openxmlformats.org/officeDocument/2006/relationships/image" Target="../media/image31.svg"/><Relationship Id="rId11" Type="http://schemas.openxmlformats.org/officeDocument/2006/relationships/image" Target="../media/image30.png"/><Relationship Id="rId10" Type="http://schemas.openxmlformats.org/officeDocument/2006/relationships/image" Target="../media/image29.svg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>
                <a:solidFill>
                  <a:schemeClr val="tx1"/>
                </a:solidFill>
                <a:sym typeface="+mn-ea"/>
              </a:rPr>
              <a:t>安同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OS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入門與移植工作簡介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altLang="zh-CN" sz="1335"/>
              <a:t> </a:t>
            </a:r>
            <a:r>
              <a:rPr lang="en-US" altLang="zh-CN"/>
              <a:t>Linux </a:t>
            </a:r>
            <a:r>
              <a:rPr lang="zh-CN" altLang="en-US"/>
              <a:t>新鮮人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白銘驄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AOSC </a:t>
            </a:r>
            <a:r>
              <a:rPr lang="zh-CN" altLang="en-US"/>
              <a:t>之社會工作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/>
              <a:t>社羣之核心即協作</a:t>
            </a:r>
            <a:endParaRPr lang="zh-CN"/>
          </a:p>
          <a:p>
            <a:pPr lvl="1"/>
            <a:r>
              <a:rPr lang="zh-CN"/>
              <a:t>社羣、社企協作同等重要</a:t>
            </a:r>
            <a:endParaRPr lang="zh-CN"/>
          </a:p>
          <a:p>
            <a:pPr lvl="1"/>
            <a:r>
              <a:rPr lang="zh-CN"/>
              <a:t>開源產業化下的草根社區的維持亦同等重要</a:t>
            </a:r>
            <a:endParaRPr lang="zh-CN"/>
          </a:p>
          <a:p>
            <a:pPr lvl="1"/>
            <a:r>
              <a:rPr lang="zh-CN" altLang="en-US"/>
              <a:t>與硬體廠商、集成商的合作亦有積極意義</a:t>
            </a:r>
            <a:endParaRPr lang="zh-CN" altLang="en-US"/>
          </a:p>
          <a:p>
            <a:pPr lvl="0"/>
            <a:r>
              <a:rPr lang="zh-CN" altLang="en-US"/>
              <a:t>線下活動</a:t>
            </a:r>
            <a:endParaRPr lang="zh-CN" altLang="en-US"/>
          </a:p>
          <a:p>
            <a:pPr lvl="1"/>
            <a:r>
              <a:rPr lang="en-US" altLang="zh-CN"/>
              <a:t>AOSCC</a:t>
            </a:r>
            <a:r>
              <a:rPr lang="zh-CN" altLang="en-US"/>
              <a:t>、校園行與其他公開演講</a:t>
            </a:r>
            <a:endParaRPr lang="zh-CN" altLang="en-US"/>
          </a:p>
          <a:p>
            <a:pPr lvl="0"/>
            <a:r>
              <a:rPr lang="zh-CN" altLang="en-US"/>
              <a:t>實習項目</a:t>
            </a:r>
            <a:endParaRPr lang="zh-CN" altLang="en-US"/>
          </a:p>
          <a:p>
            <a:pPr lvl="1"/>
            <a:r>
              <a:rPr lang="zh-CN" altLang="en-US"/>
              <a:t>中科院軟件所「開源之夏」</a:t>
            </a:r>
            <a:r>
              <a:rPr lang="en-US" altLang="zh-CN"/>
              <a:t> (2020 - 2024)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DSC01175_Dx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3510" y="-574040"/>
            <a:ext cx="11812270" cy="7877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AOSC </a:t>
            </a:r>
            <a:r>
              <a:rPr lang="zh-CN" altLang="en-US"/>
              <a:t>之治理架構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架構：無管理結構</a:t>
            </a:r>
            <a:endParaRPr lang="zh-CN" altLang="en-US"/>
          </a:p>
          <a:p>
            <a:pPr lvl="1"/>
            <a:r>
              <a:rPr lang="zh-CN" altLang="en-US"/>
              <a:t>「車間民主」與話語權分配</a:t>
            </a:r>
            <a:endParaRPr lang="zh-CN" altLang="en-US"/>
          </a:p>
          <a:p>
            <a:pPr lvl="1"/>
            <a:r>
              <a:rPr lang="zh-CN" altLang="en-US"/>
              <a:t>提案與決策均由貢獻者推動（制度不盡完美）</a:t>
            </a:r>
            <a:endParaRPr lang="zh-CN" altLang="en-US"/>
          </a:p>
          <a:p>
            <a:pPr lvl="0"/>
            <a:r>
              <a:rPr lang="zh-CN" altLang="en-US"/>
              <a:t>財政：有資產、無現金</a:t>
            </a:r>
            <a:endParaRPr lang="zh-CN" altLang="en-US"/>
          </a:p>
          <a:p>
            <a:pPr lvl="1"/>
            <a:r>
              <a:rPr lang="zh-CN" altLang="en-US"/>
              <a:t>社羣長期接收來自個人、企業與院校單位的物資及資金捐助</a:t>
            </a:r>
            <a:endParaRPr lang="zh-CN" altLang="en-US"/>
          </a:p>
          <a:p>
            <a:pPr lvl="1"/>
            <a:r>
              <a:rPr lang="zh-CN" altLang="en-US"/>
              <a:t>一切資金用於具體項目（如硬件採購）</a:t>
            </a:r>
            <a:endParaRPr lang="zh-CN" altLang="en-US"/>
          </a:p>
          <a:p>
            <a:pPr lvl="0"/>
            <a:r>
              <a:rPr lang="zh-CN" altLang="en-US"/>
              <a:t>基於人際信任與關係維繫的社區（人治）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300"/>
              </a:spcBef>
            </a:pPr>
            <a:r>
              <a:rPr lang="zh-CN" altLang="en-US" dirty="0">
                <a:latin typeface="MiSans Demibold" charset="-122"/>
                <a:ea typeface="MiSans Demibold" charset="-122"/>
                <a:cs typeface="MiSans Demibold" charset="-122"/>
                <a:sym typeface="+mn-ea"/>
              </a:rPr>
              <a:t>安同</a:t>
            </a:r>
            <a:r>
              <a:rPr lang="en-US" altLang="zh-CN" sz="2100" dirty="0">
                <a:latin typeface="MiSans Demibold" charset="-122"/>
                <a:ea typeface="MiSans Demibold" charset="-122"/>
                <a:cs typeface="MiSans Demibold" charset="-122"/>
                <a:sym typeface="+mn-ea"/>
              </a:rPr>
              <a:t> </a:t>
            </a:r>
            <a:r>
              <a:rPr lang="en-US" altLang="zh-CN" dirty="0">
                <a:latin typeface="MiSans Demibold" charset="-122"/>
                <a:ea typeface="MiSans Demibold" charset="-122"/>
                <a:cs typeface="MiSans Demibold" charset="-122"/>
                <a:sym typeface="+mn-ea"/>
              </a:rPr>
              <a:t>OS</a:t>
            </a:r>
            <a:endParaRPr lang="zh-CN" sz="2400" dirty="0">
              <a:sym typeface="+mn-ea"/>
            </a:endParaRPr>
          </a:p>
          <a:p>
            <a:pPr fontAlgn="auto">
              <a:spcBef>
                <a:spcPts val="300"/>
              </a:spcBef>
            </a:pPr>
            <a:r>
              <a:rPr lang="zh-CN" sz="2400" dirty="0">
                <a:sym typeface="+mn-ea"/>
              </a:rPr>
              <a:t>「東方神祕發行版」</a:t>
            </a:r>
            <a:endParaRPr lang="zh-CN" sz="2400" dirty="0">
              <a:sym typeface="+mn-ea"/>
            </a:endParaRPr>
          </a:p>
        </p:txBody>
      </p:sp>
      <p:pic>
        <p:nvPicPr>
          <p:cNvPr id="3" name="图片 2" descr="aosc-os-kinfocenter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77030" y="1818640"/>
            <a:ext cx="288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基本定義</a:t>
            </a:r>
            <a:endParaRPr lang="zh-CN" altLang="en-US"/>
          </a:p>
          <a:p>
            <a:pPr lvl="1"/>
            <a:r>
              <a:rPr lang="en-US" altLang="zh-CN"/>
              <a:t>Linux </a:t>
            </a:r>
            <a:r>
              <a:rPr lang="zh-CN" altLang="en-US"/>
              <a:t>發行版</a:t>
            </a:r>
            <a:endParaRPr lang="zh-CN" altLang="en-US"/>
          </a:p>
          <a:p>
            <a:pPr lvl="1"/>
            <a:r>
              <a:rPr lang="zh-CN" altLang="en-US"/>
              <a:t>操作系統</a:t>
            </a:r>
            <a:endParaRPr lang="zh-CN" altLang="en-US"/>
          </a:p>
          <a:p>
            <a:pPr lvl="0"/>
            <a:r>
              <a:rPr lang="zh-CN" altLang="en-US"/>
              <a:t>主要特色</a:t>
            </a:r>
            <a:endParaRPr lang="zh-CN" altLang="en-US"/>
          </a:p>
          <a:p>
            <a:pPr lvl="1"/>
            <a:r>
              <a:rPr lang="zh-CN" altLang="en-US"/>
              <a:t>「開箱即用」：裝上就能用，用了都說好</a:t>
            </a:r>
            <a:r>
              <a:rPr lang="en-US" altLang="zh-CN"/>
              <a:t> *cough*</a:t>
            </a:r>
            <a:endParaRPr lang="zh-CN" altLang="en-US"/>
          </a:p>
          <a:p>
            <a:pPr lvl="1"/>
            <a:r>
              <a:rPr lang="zh-CN" altLang="en-US"/>
              <a:t>中文在地化：中文母語主導社羣溝通及系統界面</a:t>
            </a:r>
            <a:endParaRPr lang="zh-CN" altLang="en-US"/>
          </a:p>
          <a:p>
            <a:pPr lvl="1"/>
            <a:r>
              <a:rPr lang="zh-CN" altLang="en-US"/>
              <a:t>易於管理：管理成本</a:t>
            </a:r>
            <a:r>
              <a:rPr lang="en-US" altLang="zh-CN"/>
              <a:t> --</a:t>
            </a:r>
            <a:r>
              <a:rPr lang="zh-CN" altLang="en-US"/>
              <a:t>，可用時長</a:t>
            </a:r>
            <a:r>
              <a:rPr lang="en-US" altLang="zh-CN"/>
              <a:t> ++</a:t>
            </a:r>
            <a:endParaRPr lang="en-US" altLang="zh-CN"/>
          </a:p>
          <a:p>
            <a:pPr lvl="1"/>
            <a:r>
              <a:rPr lang="zh-CN" altLang="en-US"/>
              <a:t>友好支持：鼓勵開發者與用戶形成積極互助</a:t>
            </a:r>
            <a:endParaRPr lang="zh-CN" altLang="en-US"/>
          </a:p>
          <a:p>
            <a:pPr lvl="1"/>
            <a:r>
              <a:rPr lang="zh-CN" altLang="en-US"/>
              <a:t>兼容性：主動擁抱跨發行版生態支持</a:t>
            </a:r>
            <a:endParaRPr lang="zh-CN" altLang="en-US"/>
          </a:p>
        </p:txBody>
      </p:sp>
      <p:pic>
        <p:nvPicPr>
          <p:cNvPr id="4" name="图片 3" descr="aosc-0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7686040" y="-558800"/>
            <a:ext cx="3674110" cy="551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522 0.00441025 L 0.0109696 0.00441025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</a:t>
            </a:r>
            <a:r>
              <a:rPr altLang="zh-CN" sz="2220"/>
              <a:t> </a:t>
            </a:r>
            <a:r>
              <a:rPr lang="zh-CN" altLang="en-US"/>
              <a:t>之設計思想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>
                <a:sym typeface="+mn-ea"/>
              </a:rPr>
              <a:t>系統架構：簡化、可控、調優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依賴簡化：不拆包、安裝後包含所有特性</a:t>
            </a:r>
            <a:endParaRPr lang="zh-CN" altLang="en-US"/>
          </a:p>
          <a:p>
            <a:pPr lvl="1"/>
            <a:r>
              <a:rPr lang="zh-CN" altLang="en-US"/>
              <a:t>可控開發：維護發行版的關鍵在於管控特性與設計</a:t>
            </a:r>
            <a:endParaRPr lang="zh-CN" altLang="en-US"/>
          </a:p>
          <a:p>
            <a:pPr lvl="1"/>
            <a:r>
              <a:rPr lang="zh-CN" altLang="en-US"/>
              <a:t>配置調優：「原裝進口」可休矣</a:t>
            </a:r>
            <a:endParaRPr lang="zh-CN" altLang="en-US"/>
          </a:p>
          <a:p>
            <a:pPr lvl="0"/>
            <a:r>
              <a:rPr lang="zh-CN" altLang="en-US" sz="2800"/>
              <a:t>管理工具</a:t>
            </a:r>
            <a:r>
              <a:rPr lang="zh-CN" altLang="en-US"/>
              <a:t>：因地制宜</a:t>
            </a:r>
            <a:endParaRPr lang="zh-CN" altLang="en-US"/>
          </a:p>
          <a:p>
            <a:pPr lvl="1"/>
            <a:r>
              <a:rPr lang="zh-CN" altLang="en-US"/>
              <a:t>設計專用工具，降低用戶維護成本和心智負擔</a:t>
            </a:r>
            <a:r>
              <a:rPr lang="en-US" altLang="zh-CN"/>
              <a:t> (oma)</a:t>
            </a:r>
            <a:endParaRPr lang="zh-CN" altLang="en-US"/>
          </a:p>
          <a:p>
            <a:pPr lvl="0"/>
            <a:r>
              <a:rPr lang="zh-CN" altLang="en-US"/>
              <a:t>上游貢獻：主動溝通、保留意見</a:t>
            </a:r>
            <a:endParaRPr lang="zh-CN" altLang="en-US"/>
          </a:p>
          <a:p>
            <a:pPr lvl="1"/>
            <a:r>
              <a:rPr lang="zh-CN" altLang="en-US"/>
              <a:t>積極跟蹤上游動態、參與上游贡献</a:t>
            </a:r>
            <a:endParaRPr lang="zh-CN" altLang="en-US"/>
          </a:p>
          <a:p>
            <a:pPr lvl="1"/>
            <a:r>
              <a:rPr lang="zh-CN" altLang="en-US"/>
              <a:t>積極維護上游未接納之特性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</a:t>
            </a:r>
            <a:r>
              <a:rPr altLang="zh-CN" sz="2220"/>
              <a:t> </a:t>
            </a:r>
            <a:r>
              <a:rPr lang="zh-CN" altLang="en-US"/>
              <a:t>之</a:t>
            </a:r>
            <a:r>
              <a:rPr lang="zh-CN" altLang="en-US">
                <a:sym typeface="+mn-ea"/>
              </a:rPr>
              <a:t>參數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套件管理</a:t>
            </a:r>
            <a:endParaRPr lang="zh-CN" altLang="en-US"/>
          </a:p>
          <a:p>
            <a:pPr lvl="1"/>
            <a:r>
              <a:rPr lang="en-US" altLang="zh-CN"/>
              <a:t>DPKG </a:t>
            </a:r>
            <a:r>
              <a:rPr lang="zh-CN" altLang="en-US"/>
              <a:t>套件管理器與</a:t>
            </a:r>
            <a:r>
              <a:rPr lang="en-US" altLang="zh-CN"/>
              <a:t> oma </a:t>
            </a:r>
            <a:r>
              <a:rPr lang="zh-CN" altLang="en-US"/>
              <a:t>前端</a:t>
            </a:r>
            <a:endParaRPr lang="zh-CN" altLang="en-US"/>
          </a:p>
          <a:p>
            <a:r>
              <a:rPr lang="zh-CN" altLang="en-US"/>
              <a:t>更新方式</a:t>
            </a:r>
            <a:endParaRPr lang="zh-CN" altLang="en-US"/>
          </a:p>
          <a:p>
            <a:pPr lvl="1"/>
            <a:r>
              <a:rPr lang="zh-CN" altLang="en-US"/>
              <a:t>年度爲時間單位，鎖定核心運行時與工具鏈</a:t>
            </a:r>
            <a:endParaRPr lang="zh-CN" altLang="en-US"/>
          </a:p>
          <a:p>
            <a:pPr lvl="1"/>
            <a:r>
              <a:rPr lang="zh-CN" altLang="en-US"/>
              <a:t>其餘部分按需以「主題</a:t>
            </a:r>
            <a:r>
              <a:rPr lang="en-US" altLang="zh-CN"/>
              <a:t> (topic)</a:t>
            </a:r>
            <a:r>
              <a:rPr lang="zh-CN" altLang="en-US"/>
              <a:t>」爲單位更新與測試</a:t>
            </a:r>
            <a:endParaRPr lang="zh-CN" altLang="en-US"/>
          </a:p>
          <a:p>
            <a:r>
              <a:rPr lang="zh-CN" altLang="en-US"/>
              <a:t>架構支持</a:t>
            </a:r>
            <a:endParaRPr lang="zh-CN" altLang="en-US"/>
          </a:p>
          <a:p>
            <a:pPr lvl="1"/>
            <a:r>
              <a:rPr lang="zh-CN" altLang="en-US"/>
              <a:t>一級架構：</a:t>
            </a:r>
            <a:r>
              <a:rPr lang="en-US" altLang="zh-CN"/>
              <a:t>x86-64</a:t>
            </a:r>
            <a:r>
              <a:rPr lang="zh-CN" altLang="en-US"/>
              <a:t>、</a:t>
            </a:r>
            <a:r>
              <a:rPr lang="en-US" altLang="zh-CN"/>
              <a:t>AArch64 </a:t>
            </a:r>
            <a:r>
              <a:rPr lang="zh-CN" altLang="en-US"/>
              <a:t>與龍架構</a:t>
            </a:r>
            <a:endParaRPr lang="zh-CN" altLang="en-US"/>
          </a:p>
          <a:p>
            <a:pPr lvl="1"/>
            <a:r>
              <a:rPr lang="zh-CN" altLang="en-US"/>
              <a:t>二級架構：</a:t>
            </a:r>
            <a:r>
              <a:rPr lang="en-US" altLang="zh-CN"/>
              <a:t>MIPS </a:t>
            </a:r>
            <a:r>
              <a:rPr lang="zh-CN" altLang="en-US"/>
              <a:t>龍芯三號、</a:t>
            </a:r>
            <a:r>
              <a:rPr lang="en-US" altLang="zh-CN"/>
              <a:t>Power </a:t>
            </a:r>
            <a:r>
              <a:rPr lang="zh-CN" altLang="en-US"/>
              <a:t>與</a:t>
            </a:r>
            <a:r>
              <a:rPr lang="en-US" altLang="zh-CN"/>
              <a:t> RISC-V</a:t>
            </a:r>
            <a:endParaRPr lang="en-US" altLang="zh-CN"/>
          </a:p>
          <a:p>
            <a:pPr lvl="1"/>
            <a:r>
              <a:rPr lang="zh-CN" altLang="en-US"/>
              <a:t>稍候詳談同學們關心的龍架構與</a:t>
            </a:r>
            <a:r>
              <a:rPr lang="en-US" altLang="zh-CN"/>
              <a:t> RISC-V</a:t>
            </a:r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/home/mingcongbai/文档/AOSC/Campus Events/20241027 - MUST/graphics/sys-ecosystem.zh-tw.pngsys-ecosystem.zh-tw"/>
          <p:cNvPicPr>
            <a:picLocks noChangeAspect="1"/>
          </p:cNvPicPr>
          <p:nvPr/>
        </p:nvPicPr>
        <p:blipFill>
          <a:blip r:embed="rId1"/>
          <a:srcRect t="6" b="6"/>
          <a:stretch>
            <a:fillRect/>
          </a:stretch>
        </p:blipFill>
        <p:spPr>
          <a:xfrm>
            <a:off x="0" y="1294765"/>
            <a:ext cx="11520170" cy="46075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/home/mingcongbai/文档/AOSC/Campus Events/20241027 - MUST/graphics/port-tiers.zh-tw.pngport-tiers.zh-tw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-358775" y="545465"/>
            <a:ext cx="10689590" cy="61080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</a:t>
            </a:r>
            <a:r>
              <a:rPr altLang="zh-CN" sz="2220"/>
              <a:t> </a:t>
            </a:r>
            <a:r>
              <a:rPr lang="zh-CN" altLang="en-US"/>
              <a:t>之主題製維護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基本機制：單一穩定主線</a:t>
            </a:r>
            <a:r>
              <a:rPr lang="en-US" altLang="zh-CN"/>
              <a:t> + </a:t>
            </a:r>
            <a:r>
              <a:rPr lang="zh-CN" altLang="en-US"/>
              <a:t>主題迭代</a:t>
            </a:r>
            <a:endParaRPr lang="zh-CN" altLang="en-US"/>
          </a:p>
          <a:p>
            <a:pPr lvl="1"/>
            <a:r>
              <a:rPr lang="zh-CN" altLang="en-US"/>
              <a:t>更新流程：專用分支用於測試與代碼審閱</a:t>
            </a:r>
            <a:endParaRPr lang="zh-CN" altLang="en-US"/>
          </a:p>
          <a:p>
            <a:pPr lvl="1"/>
            <a:r>
              <a:rPr lang="zh-CN" altLang="en-US"/>
              <a:t>穩定主線：經上述流程測試與審閱通過的更新集合</a:t>
            </a:r>
            <a:endParaRPr lang="zh-CN" altLang="en-US"/>
          </a:p>
          <a:p>
            <a:pPr lvl="1"/>
            <a:r>
              <a:rPr lang="zh-CN" altLang="en-US"/>
              <a:t>用戶根據自身需要和興趣取用主題源</a:t>
            </a:r>
            <a:endParaRPr lang="zh-CN" altLang="en-US"/>
          </a:p>
          <a:p>
            <a:pPr lvl="0"/>
            <a:r>
              <a:rPr lang="zh-CN" altLang="en-US"/>
              <a:t>維護流程：自動化</a:t>
            </a:r>
            <a:r>
              <a:rPr lang="en-US" altLang="zh-CN"/>
              <a:t> + </a:t>
            </a:r>
            <a:r>
              <a:rPr lang="zh-CN" altLang="en-US"/>
              <a:t>容器化</a:t>
            </a:r>
            <a:endParaRPr lang="zh-CN" altLang="en-US"/>
          </a:p>
          <a:p>
            <a:pPr lvl="1"/>
            <a:r>
              <a:rPr lang="zh-CN" altLang="en-US"/>
              <a:t>從半自動打包工具到容器管理器，再到自動化設施</a:t>
            </a:r>
            <a:endParaRPr lang="zh-CN" altLang="en-US"/>
          </a:p>
          <a:p>
            <a:pPr lvl="1"/>
            <a:r>
              <a:rPr lang="zh-CN" altLang="en-US"/>
              <a:t>容器化與自動質量保障</a:t>
            </a:r>
            <a:r>
              <a:rPr lang="en-US" altLang="zh-CN"/>
              <a:t> (QA) </a:t>
            </a:r>
            <a:r>
              <a:rPr lang="zh-CN" altLang="en-US"/>
              <a:t>系統，確保軟件包質量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早晨！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安同校園行第一次走出內地</a:t>
            </a:r>
            <a:endParaRPr lang="zh-CN" altLang="en-US"/>
          </a:p>
          <a:p>
            <a:pPr lvl="1"/>
            <a:r>
              <a:rPr lang="zh-CN" altLang="en-US"/>
              <a:t>粵語略懂一二，繁體字就沒多少概念喔</a:t>
            </a:r>
            <a:endParaRPr lang="zh-CN" altLang="en-US"/>
          </a:p>
          <a:p>
            <a:pPr lvl="0"/>
            <a:r>
              <a:rPr lang="zh-CN" altLang="en-US"/>
              <a:t>關於校園行</a:t>
            </a:r>
            <a:endParaRPr lang="zh-CN" altLang="en-US"/>
          </a:p>
          <a:p>
            <a:pPr lvl="1"/>
            <a:r>
              <a:rPr lang="zh-CN" altLang="en-US"/>
              <a:t>初心：從學校來，到學校去</a:t>
            </a:r>
            <a:endParaRPr lang="zh-CN" altLang="en-US"/>
          </a:p>
          <a:p>
            <a:pPr lvl="1"/>
            <a:r>
              <a:rPr lang="zh-CN" altLang="en-US"/>
              <a:t>力所能及地破除信息差與知識壁壘</a:t>
            </a:r>
            <a:endParaRPr lang="zh-CN" altLang="en-US"/>
          </a:p>
          <a:p>
            <a:pPr lvl="1"/>
            <a:r>
              <a:rPr lang="zh-CN" altLang="en-US"/>
              <a:t>邀請開源與基礎行業一線工作者分享工作經驗</a:t>
            </a:r>
            <a:endParaRPr lang="zh-CN" altLang="en-US"/>
          </a:p>
          <a:p>
            <a:pPr lvl="1"/>
            <a:r>
              <a:rPr lang="zh-CN" altLang="en-US"/>
              <a:t>協助高校學生接觸、理解和參與開源社區工作</a:t>
            </a:r>
            <a:endParaRPr lang="zh-CN" altLang="en-US"/>
          </a:p>
        </p:txBody>
      </p:sp>
      <p:pic>
        <p:nvPicPr>
          <p:cNvPr id="2" name="图片 1" descr="wowzer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1640" y="359410"/>
            <a:ext cx="2955290" cy="29552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/home/mingcongbai/文档/AOSC/Campus Events/20241027 - MUST/graphics/sys-iteration-cycles.zh-tw.pngsys-iteration-cycles.zh-tw"/>
          <p:cNvPicPr>
            <a:picLocks noChangeAspect="1"/>
          </p:cNvPicPr>
          <p:nvPr/>
        </p:nvPicPr>
        <p:blipFill>
          <a:blip r:embed="rId1"/>
          <a:srcRect t="8" b="8"/>
          <a:stretch>
            <a:fillRect/>
          </a:stretch>
        </p:blipFill>
        <p:spPr>
          <a:xfrm>
            <a:off x="0" y="1079500"/>
            <a:ext cx="1227963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/home/mingcongbai/文档/AOSC/Campus Events/20241027 - MUST/graphics/sys-tooling.zh-tw.pngsys-tooling.zh-tw"/>
          <p:cNvPicPr>
            <a:picLocks noChangeAspect="1"/>
          </p:cNvPicPr>
          <p:nvPr/>
        </p:nvPicPr>
        <p:blipFill>
          <a:blip r:embed="rId1"/>
          <a:srcRect l="4" r="4"/>
          <a:stretch>
            <a:fillRect/>
          </a:stretch>
        </p:blipFill>
        <p:spPr>
          <a:xfrm>
            <a:off x="-179070" y="213360"/>
            <a:ext cx="11924030" cy="74529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</a:t>
            </a:r>
            <a:r>
              <a:rPr altLang="zh-CN" sz="2220"/>
              <a:t> </a:t>
            </a:r>
            <a:r>
              <a:rPr lang="zh-CN" altLang="en-US"/>
              <a:t>之自我定位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800"/>
              <a:t>Linux </a:t>
            </a:r>
            <a:r>
              <a:rPr lang="zh-CN" altLang="en-US" sz="2800"/>
              <a:t>生態核心：各取所需</a:t>
            </a:r>
            <a:endParaRPr lang="zh-CN" altLang="en-US" sz="2800"/>
          </a:p>
          <a:p>
            <a:pPr lvl="1"/>
            <a:r>
              <a:rPr lang="x-none" altLang="zh-CN">
                <a:sym typeface="+mn-ea"/>
              </a:rPr>
              <a:t>Arch Linux</a:t>
            </a:r>
            <a:r>
              <a:rPr lang="zh-CN" altLang="x-none">
                <a:sym typeface="+mn-ea"/>
              </a:rPr>
              <a:t>：新鮮、刺激、爽快、個性化</a:t>
            </a:r>
            <a:endParaRPr lang="zh-CN" altLang="x-none"/>
          </a:p>
          <a:p>
            <a:pPr lvl="1"/>
            <a:r>
              <a:rPr lang="x-none" altLang="zh-CN">
                <a:sym typeface="+mn-ea"/>
              </a:rPr>
              <a:t>Debian</a:t>
            </a:r>
            <a:r>
              <a:rPr lang="zh-CN" altLang="x-none">
                <a:sym typeface="+mn-ea"/>
              </a:rPr>
              <a:t>：事實標準、穩定第一</a:t>
            </a:r>
            <a:endParaRPr lang="zh-CN" altLang="x-none"/>
          </a:p>
          <a:p>
            <a:pPr lvl="1"/>
            <a:r>
              <a:rPr lang="en-US" altLang="zh-CN">
                <a:sym typeface="+mn-ea"/>
              </a:rPr>
              <a:t>Gentoo</a:t>
            </a:r>
            <a:r>
              <a:rPr lang="zh-CN">
                <a:sym typeface="+mn-ea"/>
              </a:rPr>
              <a:t>：絕對靈活性、尊重用戶選擇</a:t>
            </a:r>
            <a:endParaRPr lang="zh-CN" altLang="en-US"/>
          </a:p>
          <a:p>
            <a:pPr lvl="1"/>
            <a:r>
              <a:rPr lang="x-none">
                <a:sym typeface="+mn-ea"/>
              </a:rPr>
              <a:t>Ubuntu</a:t>
            </a:r>
            <a:r>
              <a:rPr lang="zh-CN" altLang="x-none">
                <a:sym typeface="+mn-ea"/>
              </a:rPr>
              <a:t>：桌面易用性與國際化標杆</a:t>
            </a:r>
            <a:endParaRPr lang="zh-CN" altLang="x-none" sz="2800"/>
          </a:p>
          <a:p>
            <a:pPr lvl="0"/>
            <a:r>
              <a:rPr lang="zh-CN" altLang="en-US" sz="2800">
                <a:sym typeface="+mn-ea"/>
              </a:rPr>
              <a:t>安同</a:t>
            </a:r>
            <a:r>
              <a:rPr lang="en-US" altLang="zh-CN" sz="2800">
                <a:sym typeface="+mn-ea"/>
              </a:rPr>
              <a:t> OS</a:t>
            </a:r>
            <a:r>
              <a:rPr lang="zh-CN" altLang="en-US" sz="2800">
                <a:sym typeface="+mn-ea"/>
              </a:rPr>
              <a:t>？羣衆路線</a:t>
            </a:r>
            <a:endParaRPr lang="zh-CN" altLang="en-US" sz="2800"/>
          </a:p>
          <a:p>
            <a:pPr lvl="1"/>
            <a:r>
              <a:rPr lang="zh-CN" altLang="en-US">
                <a:sym typeface="+mn-ea"/>
              </a:rPr>
              <a:t>結合開箱即用與易用性，追求最大化兼容性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友好積極地幫助用戶搭建適合自己的工作環境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充分利用社羣身份的靈活性，驗證新思路與新技術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</a:t>
            </a:r>
            <a:r>
              <a:rPr altLang="zh-CN" sz="2220"/>
              <a:t> </a:t>
            </a:r>
            <a:r>
              <a:rPr lang="zh-CN" altLang="en-US"/>
              <a:t>之社羣外價值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/>
              <a:t>附加價值</a:t>
            </a:r>
            <a:endParaRPr lang="zh-CN"/>
          </a:p>
          <a:p>
            <a:pPr lvl="1"/>
            <a:r>
              <a:rPr lang="zh-CN" sz="2400"/>
              <a:t>補丁與問題反饋：在集成組件時發現與分析問題</a:t>
            </a:r>
            <a:endParaRPr lang="zh-CN" altLang="en-US"/>
          </a:p>
          <a:p>
            <a:pPr lvl="1"/>
            <a:r>
              <a:rPr lang="zh-CN" altLang="en-US"/>
              <a:t>在地化：改進系統界面文案並提交貢獻</a:t>
            </a:r>
            <a:endParaRPr lang="zh-CN" altLang="en-US"/>
          </a:p>
          <a:p>
            <a:pPr lvl="1"/>
            <a:r>
              <a:rPr lang="zh-CN" altLang="en-US"/>
              <a:t>爲其他系統、項目與生態提供解決方案</a:t>
            </a:r>
            <a:endParaRPr lang="zh-CN" altLang="en-US"/>
          </a:p>
          <a:p>
            <a:pPr lvl="2"/>
            <a:r>
              <a:rPr lang="en-US" altLang="zh-CN"/>
              <a:t>libLoL</a:t>
            </a:r>
            <a:r>
              <a:rPr lang="zh-CN" altLang="en-US"/>
              <a:t>：龍架構“舊世界”生態兼容層</a:t>
            </a:r>
            <a:endParaRPr lang="zh-CN" altLang="en-US"/>
          </a:p>
          <a:p>
            <a:pPr lvl="2"/>
            <a:r>
              <a:rPr lang="en-US" altLang="zh-CN"/>
              <a:t>oma</a:t>
            </a:r>
            <a:r>
              <a:rPr lang="zh-CN" altLang="en-US"/>
              <a:t>：更簡單易用、性能更高的</a:t>
            </a:r>
            <a:r>
              <a:rPr lang="en-US" altLang="zh-CN"/>
              <a:t> APT </a:t>
            </a:r>
            <a:r>
              <a:rPr lang="zh-CN" altLang="en-US"/>
              <a:t>套件管理前端</a:t>
            </a:r>
            <a:endParaRPr lang="zh-CN" altLang="en-US"/>
          </a:p>
          <a:p>
            <a:pPr lvl="0"/>
            <a:r>
              <a:rPr lang="zh-CN"/>
              <a:t>行業認可</a:t>
            </a:r>
            <a:endParaRPr lang="zh-CN"/>
          </a:p>
          <a:p>
            <a:pPr lvl="1"/>
            <a:r>
              <a:rPr lang="en-US" altLang="zh-CN"/>
              <a:t>libLoL </a:t>
            </a:r>
            <a:r>
              <a:rPr lang="zh-CN" altLang="en-US"/>
              <a:t>等技術方案被商用系統採納</a:t>
            </a:r>
            <a:endParaRPr lang="zh-CN" altLang="en-US"/>
          </a:p>
          <a:p>
            <a:pPr lvl="1"/>
            <a:r>
              <a:rPr lang="zh-CN" altLang="en-US"/>
              <a:t>贊助、支持與技術交流</a:t>
            </a:r>
            <a:endParaRPr lang="zh-CN" altLang="en-US"/>
          </a:p>
          <a:p>
            <a:pPr lvl="1"/>
            <a:r>
              <a:rPr lang="zh-CN" altLang="en-US"/>
              <a:t>行業用戶羣體逐漸壯大（來自龍芯的龍芯用戶）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300"/>
              </a:spcBef>
            </a:pPr>
            <a:r>
              <a:rPr lang="zh-CN" dirty="0">
                <a:latin typeface="MiSans Demibold" charset="-122"/>
                <a:ea typeface="MiSans Demibold" charset="-122"/>
                <a:cs typeface="MiSans Demibold" charset="-122"/>
                <a:sym typeface="+mn-ea"/>
              </a:rPr>
              <a:t>架構移植</a:t>
            </a:r>
            <a:endParaRPr lang="zh-CN" sz="2400" dirty="0">
              <a:sym typeface="+mn-ea"/>
            </a:endParaRPr>
          </a:p>
          <a:p>
            <a:pPr fontAlgn="auto">
              <a:spcBef>
                <a:spcPts val="300"/>
              </a:spcBef>
            </a:pPr>
            <a:r>
              <a:rPr lang="zh-CN" altLang="en-US" sz="2400" dirty="0">
                <a:sym typeface="+mn-ea"/>
              </a:rPr>
              <a:t>點講啊</a:t>
            </a:r>
            <a:r>
              <a:rPr lang="en-US" altLang="zh-CN" sz="2400" dirty="0">
                <a:sym typeface="+mn-ea"/>
              </a:rPr>
              <a:t>…</a:t>
            </a:r>
            <a:endParaRPr lang="en-US" altLang="zh-CN" sz="2400" dirty="0"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us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685" y="1161098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</a:t>
            </a:r>
            <a:r>
              <a:rPr altLang="zh-CN" sz="2220"/>
              <a:t> </a:t>
            </a:r>
            <a:r>
              <a:rPr lang="zh-CN" altLang="en-US"/>
              <a:t>之架構移植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一級架構與二級架構</a:t>
            </a:r>
            <a:endParaRPr lang="zh-CN" altLang="en-US"/>
          </a:p>
          <a:p>
            <a:pPr lvl="1"/>
            <a:r>
              <a:rPr lang="zh-CN" altLang="en-US"/>
              <a:t>关键指标：可及性、可用性及维护意愿</a:t>
            </a:r>
            <a:endParaRPr lang="zh-CN" altLang="en-US"/>
          </a:p>
          <a:p>
            <a:pPr lvl="0"/>
            <a:r>
              <a:rPr lang="zh-CN" altLang="en-US"/>
              <a:t>架構分級</a:t>
            </a:r>
            <a:endParaRPr lang="zh-CN" altLang="en-US"/>
          </a:p>
          <a:p>
            <a:pPr lvl="1"/>
            <a:r>
              <a:rPr lang="zh-CN" altLang="en-US"/>
              <a:t>一級：支持最完善、硬體最可及、維護意願最高</a:t>
            </a:r>
            <a:endParaRPr lang="zh-CN" altLang="en-US"/>
          </a:p>
          <a:p>
            <a:pPr lvl="1"/>
            <a:r>
              <a:rPr lang="zh-CN" altLang="en-US"/>
              <a:t>二級欠之</a:t>
            </a:r>
            <a:endParaRPr lang="zh-CN" altLang="en-US"/>
          </a:p>
          <a:p>
            <a:pPr lvl="0"/>
            <a:r>
              <a:rPr lang="zh-CN" altLang="en-US"/>
              <a:t>都有哪些架構呢？</a:t>
            </a:r>
            <a:endParaRPr lang="zh-CN" altLang="en-US"/>
          </a:p>
          <a:p>
            <a:pPr lvl="1"/>
            <a:r>
              <a:rPr lang="zh-CN" altLang="en-US"/>
              <a:t>溫習下吧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/home/mingcongbai/文档/AOSC/Campus Events/20241027 - MUST/graphics/port-tiers.zh-tw.pngport-tiers.zh-tw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-358775" y="545465"/>
            <a:ext cx="10689590" cy="61080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雙城記：龍架構與</a:t>
            </a:r>
            <a:r>
              <a:rPr altLang="zh-CN"/>
              <a:t> RISC-V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龍架構</a:t>
            </a:r>
            <a:r>
              <a:rPr lang="en-US" altLang="zh-CN"/>
              <a:t> (LoongArch)</a:t>
            </a:r>
            <a:endParaRPr lang="en-US" altLang="zh-CN"/>
          </a:p>
          <a:p>
            <a:pPr lvl="1"/>
            <a:r>
              <a:rPr lang="zh-CN" altLang="en-US" sz="2400"/>
              <a:t>由內地企業龍芯中科開發的處理器家族</a:t>
            </a:r>
            <a:endParaRPr lang="zh-CN" altLang="en-US" sz="2400"/>
          </a:p>
          <a:p>
            <a:pPr lvl="2"/>
            <a:r>
              <a:rPr lang="zh-CN" altLang="en-US" sz="2000"/>
              <a:t>龍芯</a:t>
            </a:r>
            <a:r>
              <a:rPr lang="en-US" altLang="zh-CN" sz="2000"/>
              <a:t> (Loongson) </a:t>
            </a:r>
            <a:r>
              <a:rPr lang="zh-CN" altLang="en-US" sz="2000"/>
              <a:t>處理器的體系架構</a:t>
            </a:r>
            <a:endParaRPr lang="zh-CN" altLang="en-US" sz="2000"/>
          </a:p>
          <a:p>
            <a:pPr lvl="1"/>
            <a:r>
              <a:rPr lang="zh-CN" altLang="en-US" sz="2400"/>
              <a:t>主要用途包括桌面、伺服器及嵌入式設備</a:t>
            </a:r>
            <a:endParaRPr lang="zh-CN" altLang="en-US" sz="2400"/>
          </a:p>
          <a:p>
            <a:pPr lvl="1"/>
            <a:r>
              <a:rPr lang="zh-CN" altLang="en-US" sz="2400"/>
              <a:t>主要優勢：性能</a:t>
            </a:r>
            <a:r>
              <a:rPr lang="zh-CN" altLang="en-US">
                <a:sym typeface="+mn-ea"/>
              </a:rPr>
              <a:t>良好</a:t>
            </a:r>
            <a:r>
              <a:rPr lang="zh-CN" altLang="en-US" sz="2400"/>
              <a:t>、主流產品價格低廉</a:t>
            </a:r>
            <a:endParaRPr lang="zh-CN" altLang="en-US"/>
          </a:p>
          <a:p>
            <a:pPr lvl="0"/>
            <a:r>
              <a:rPr lang="en-US" altLang="zh-CN"/>
              <a:t>RISC-V</a:t>
            </a:r>
            <a:endParaRPr lang="en-US" altLang="zh-CN"/>
          </a:p>
          <a:p>
            <a:pPr lvl="1"/>
            <a:r>
              <a:rPr lang="zh-CN" altLang="en-US"/>
              <a:t>最早由</a:t>
            </a:r>
            <a:r>
              <a:rPr lang="en-US" altLang="zh-CN"/>
              <a:t> UC Berkeley </a:t>
            </a:r>
            <a:r>
              <a:rPr lang="zh-CN" altLang="en-US"/>
              <a:t>設計的開放處理器架構</a:t>
            </a:r>
            <a:endParaRPr lang="zh-CN" altLang="en-US"/>
          </a:p>
          <a:p>
            <a:pPr lvl="1"/>
            <a:r>
              <a:rPr lang="zh-CN" altLang="en-US"/>
              <a:t>主要用途爲嵌入式，鮮有桌面級乃至伺服器級設備</a:t>
            </a:r>
            <a:endParaRPr lang="zh-CN" altLang="en-US"/>
          </a:p>
          <a:p>
            <a:pPr lvl="1"/>
            <a:r>
              <a:rPr lang="zh-CN" altLang="en-US"/>
              <a:t>主要優勢：開放自由、學術友好</a:t>
            </a:r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熱門新興力量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先說相似之處（爲什麼我們能夠維護這些架構）</a:t>
            </a:r>
            <a:endParaRPr lang="zh-CN" altLang="en-US"/>
          </a:p>
          <a:p>
            <a:pPr lvl="1"/>
            <a:r>
              <a:rPr lang="zh-CN" altLang="en-US"/>
              <a:t>軟件支持：均有較好的上游支持水平，亦有廠商</a:t>
            </a:r>
            <a:br>
              <a:rPr lang="zh-CN" altLang="en-US"/>
            </a:br>
            <a:r>
              <a:rPr lang="zh-CN" altLang="en-US"/>
              <a:t>主動推進上游工作</a:t>
            </a:r>
            <a:endParaRPr lang="zh-CN" altLang="en-US"/>
          </a:p>
          <a:p>
            <a:pPr lvl="1"/>
            <a:r>
              <a:rPr lang="zh-CN" altLang="en-US"/>
              <a:t>社羣興趣：均有較高關注度和話題性</a:t>
            </a:r>
            <a:endParaRPr lang="zh-CN" altLang="en-US"/>
          </a:p>
          <a:p>
            <a:pPr lvl="1"/>
            <a:r>
              <a:rPr lang="zh-CN" altLang="en-US"/>
              <a:t>可及性：均爲市售產品（可以私人身份購買）</a:t>
            </a:r>
            <a:endParaRPr lang="zh-CN" altLang="en-US"/>
          </a:p>
          <a:p>
            <a:pPr lvl="0"/>
            <a:r>
              <a:rPr lang="zh-CN" altLang="en-US" sz="2800"/>
              <a:t>二者背後均有較爲活躍的愛好者社羣</a:t>
            </a:r>
            <a:endParaRPr lang="zh-CN" altLang="en-US"/>
          </a:p>
          <a:p>
            <a:r>
              <a:rPr lang="zh-CN" altLang="en-US"/>
              <a:t>那麼，爲何二者處於不同支持級別的情況呢？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自我介紹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白銘驄</a:t>
            </a:r>
            <a:endParaRPr lang="zh-CN" altLang="en-US"/>
          </a:p>
          <a:p>
            <a:pPr lvl="1"/>
            <a:r>
              <a:rPr lang="zh-CN" altLang="en-US"/>
              <a:t>安同開源社羣創始人</a:t>
            </a:r>
            <a:endParaRPr lang="zh-CN" altLang="en-US"/>
          </a:p>
          <a:p>
            <a:pPr lvl="1"/>
            <a:r>
              <a:rPr lang="zh-CN" altLang="en-US"/>
              <a:t>花名</a:t>
            </a:r>
            <a:r>
              <a:rPr lang="en-US" altLang="zh-CN"/>
              <a:t>…… </a:t>
            </a:r>
            <a:r>
              <a:rPr lang="zh-CN" altLang="en-US"/>
              <a:t>果凍</a:t>
            </a:r>
            <a:r>
              <a:rPr lang="en-US" altLang="zh-CN"/>
              <a:t>……</a:t>
            </a:r>
            <a:r>
              <a:rPr lang="zh-CN" altLang="en-US"/>
              <a:t>？特首</a:t>
            </a:r>
            <a:r>
              <a:rPr lang="en-US" altLang="zh-CN"/>
              <a:t>……</a:t>
            </a:r>
            <a:r>
              <a:rPr lang="zh-CN" altLang="en-US"/>
              <a:t>？</a:t>
            </a:r>
            <a:endParaRPr lang="zh-CN" altLang="en-US"/>
          </a:p>
          <a:p>
            <a:pPr lvl="1"/>
            <a:r>
              <a:rPr lang="zh-CN" altLang="en-US"/>
              <a:t>盲撞文科仔，盲撞開源人</a:t>
            </a:r>
            <a:endParaRPr lang="zh-CN" altLang="en-US"/>
          </a:p>
          <a:p>
            <a:pPr lvl="0"/>
            <a:r>
              <a:rPr lang="zh-CN" altLang="en-US"/>
              <a:t>三腳貓附體</a:t>
            </a:r>
            <a:endParaRPr lang="zh-CN" altLang="en-US"/>
          </a:p>
          <a:p>
            <a:pPr lvl="1"/>
            <a:r>
              <a:rPr lang="zh-CN" altLang="en-US" sz="2400"/>
              <a:t>古董計算機、翻譯、攝影、煮飯（烹飪算不上）</a:t>
            </a:r>
            <a:endParaRPr lang="zh-CN" altLang="en-US"/>
          </a:p>
          <a:p>
            <a:pPr lvl="1"/>
            <a:r>
              <a:rPr lang="zh-CN" altLang="en-US"/>
              <a:t>中華人民共和國史（水產與計算機史）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差異化來源之：設備形態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的目標用戶羣與設計傾向</a:t>
            </a:r>
            <a:endParaRPr lang="zh-CN" altLang="en-US"/>
          </a:p>
          <a:p>
            <a:pPr lvl="1"/>
            <a:r>
              <a:rPr lang="zh-CN" altLang="en-US" sz="2400"/>
              <a:t>以及實際存在的知識與人力不足</a:t>
            </a:r>
            <a:endParaRPr lang="zh-CN" altLang="en-US" sz="2400"/>
          </a:p>
          <a:p>
            <a:pPr lvl="1"/>
            <a:r>
              <a:rPr lang="zh-CN" altLang="en-US" sz="2400"/>
              <a:t>安同</a:t>
            </a:r>
            <a:r>
              <a:rPr lang="en-US" altLang="zh-CN" sz="2400"/>
              <a:t> OS </a:t>
            </a:r>
            <a:r>
              <a:rPr lang="zh-CN" altLang="en-US" sz="2400"/>
              <a:t>主要面向個人桌面設備</a:t>
            </a:r>
            <a:endParaRPr lang="zh-CN" altLang="en-US" sz="2400"/>
          </a:p>
          <a:p>
            <a:pPr lvl="2"/>
            <a:r>
              <a:rPr lang="zh-CN" altLang="en-US" sz="2000"/>
              <a:t>龍架構更接近</a:t>
            </a:r>
            <a:r>
              <a:rPr lang="en-US" altLang="zh-CN" sz="2000"/>
              <a:t> PC </a:t>
            </a:r>
            <a:r>
              <a:rPr lang="zh-CN" altLang="en-US" sz="2000"/>
              <a:t>形態且使用市售較爲廣泛、上游支持</a:t>
            </a:r>
            <a:br>
              <a:rPr lang="zh-CN" altLang="en-US" sz="2000"/>
            </a:br>
            <a:r>
              <a:rPr lang="zh-CN" altLang="en-US" sz="2000"/>
              <a:t>較好的硬體外設</a:t>
            </a:r>
            <a:endParaRPr lang="zh-CN" altLang="en-US" sz="2000"/>
          </a:p>
          <a:p>
            <a:pPr lvl="2"/>
            <a:r>
              <a:rPr lang="en-US" altLang="zh-CN" sz="2000"/>
              <a:t>RISC-V </a:t>
            </a:r>
            <a:r>
              <a:rPr lang="zh-CN" altLang="en-US" sz="2000"/>
              <a:t>主要市售形態爲開發板且更接近嵌入式設備，</a:t>
            </a:r>
            <a:br>
              <a:rPr lang="zh-CN" altLang="en-US" sz="2000"/>
            </a:br>
            <a:r>
              <a:rPr lang="zh-CN" altLang="en-US" sz="2000"/>
              <a:t>而最接近</a:t>
            </a:r>
            <a:r>
              <a:rPr lang="en-US" altLang="zh-CN" sz="2000"/>
              <a:t> PC </a:t>
            </a:r>
            <a:r>
              <a:rPr lang="zh-CN" altLang="en-US" sz="2000"/>
              <a:t>形態的</a:t>
            </a:r>
            <a:r>
              <a:rPr lang="en-US" altLang="zh-CN" sz="2000"/>
              <a:t> SG2042 </a:t>
            </a:r>
            <a:r>
              <a:rPr lang="zh-CN" altLang="en-US" sz="2000"/>
              <a:t>價格昂貴且使用體驗存在</a:t>
            </a:r>
            <a:br>
              <a:rPr lang="zh-CN" altLang="en-US" sz="2000"/>
            </a:br>
            <a:r>
              <a:rPr lang="zh-CN" altLang="en-US" sz="2000"/>
              <a:t>顯著問題</a:t>
            </a:r>
            <a:endParaRPr lang="en-US" altLang="zh-CN"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差異化來源之：人力投入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貢獻者興趣與貢獻者投入強相關</a:t>
            </a:r>
            <a:endParaRPr lang="zh-CN" altLang="en-US"/>
          </a:p>
          <a:p>
            <a:pPr lvl="1"/>
            <a:r>
              <a:rPr lang="zh-CN" altLang="en-US"/>
              <a:t>興趣 != 投入（當然，無可厚非）</a:t>
            </a:r>
            <a:endParaRPr lang="zh-CN" altLang="en-US"/>
          </a:p>
          <a:p>
            <a:pPr lvl="2"/>
            <a:r>
              <a:rPr lang="zh-CN" altLang="en-US"/>
              <a:t>龍架構系統維護者羣體中有數名日用用戶</a:t>
            </a:r>
            <a:endParaRPr lang="zh-CN" altLang="en-US"/>
          </a:p>
          <a:p>
            <a:pPr lvl="2"/>
            <a:r>
              <a:rPr lang="zh-CN" altLang="en-US"/>
              <a:t>當今，日用 RISC-V 完成大多數日常生產力任務</a:t>
            </a:r>
            <a:br>
              <a:rPr lang="zh-CN" altLang="en-US"/>
            </a:br>
            <a:r>
              <a:rPr lang="zh-CN" altLang="en-US"/>
              <a:t>並不現實</a:t>
            </a:r>
            <a:endParaRPr lang="zh-CN" altLang="en-US"/>
          </a:p>
          <a:p>
            <a:pPr lvl="2"/>
            <a:r>
              <a:rPr lang="zh-CN" altLang="en-US"/>
              <a:t>喫狗食</a:t>
            </a:r>
            <a:r>
              <a:rPr lang="en-US" altLang="zh-CN"/>
              <a:t> (dogfooding) </a:t>
            </a:r>
            <a:r>
              <a:rPr lang="zh-CN" altLang="en-US"/>
              <a:t>是第一生產力</a:t>
            </a:r>
            <a:endParaRPr lang="zh-CN" altLang="en-US"/>
          </a:p>
          <a:p>
            <a:pPr lvl="1"/>
            <a:r>
              <a:rPr lang="zh-CN" altLang="en-US"/>
              <a:t>很不幸，下一個差異進一步擴大了投入落差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差異化來源之：隱性成本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/>
              <a:t>維護工作流與單機性能差異</a:t>
            </a:r>
            <a:endParaRPr lang="zh-CN"/>
          </a:p>
          <a:p>
            <a:pPr lvl="1"/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軟件包維護、更新、測試與審閱跨架構</a:t>
            </a:r>
            <a:br>
              <a:rPr lang="zh-CN" altLang="en-US"/>
            </a:br>
            <a:r>
              <a:rPr lang="zh-CN" altLang="en-US"/>
              <a:t>同步進行（性能差異直接成爲成本來源）</a:t>
            </a:r>
            <a:endParaRPr lang="zh-CN" altLang="en-US"/>
          </a:p>
          <a:p>
            <a:pPr lvl="1"/>
            <a:r>
              <a:rPr lang="zh-CN" altLang="en-US"/>
              <a:t>龍架構與</a:t>
            </a:r>
            <a:r>
              <a:rPr lang="en-US" altLang="zh-CN"/>
              <a:t> RISC-V </a:t>
            </a:r>
            <a:r>
              <a:rPr lang="zh-CN" altLang="en-US"/>
              <a:t>當今單機性能（編譯耗時）</a:t>
            </a:r>
            <a:br>
              <a:rPr lang="zh-CN" altLang="en-US"/>
            </a:br>
            <a:r>
              <a:rPr lang="zh-CN" altLang="en-US"/>
              <a:t>差異懸殊，前者可快出數倍</a:t>
            </a:r>
            <a:endParaRPr lang="zh-CN" altLang="en-US"/>
          </a:p>
          <a:p>
            <a:pPr lvl="2"/>
            <a:r>
              <a:rPr lang="zh-CN" altLang="en-US"/>
              <a:t>加之，安同</a:t>
            </a:r>
            <a:r>
              <a:rPr lang="en-US" altLang="zh-CN"/>
              <a:t> OS </a:t>
            </a:r>
            <a:r>
              <a:rPr lang="zh-CN" altLang="en-US"/>
              <a:t>維護大多是在工作與學習間隙完成的，</a:t>
            </a:r>
            <a:br>
              <a:rPr lang="zh-CN" altLang="en-US"/>
            </a:br>
            <a:r>
              <a:rPr lang="zh-CN" altLang="en-US"/>
              <a:t>時間成本的差異與後果被嚴重放大</a:t>
            </a:r>
            <a:endParaRPr lang="zh-CN" altLang="en-US"/>
          </a:p>
          <a:p>
            <a:pPr lvl="2"/>
            <a:r>
              <a:rPr lang="zh-CN" altLang="en-US"/>
              <a:t>更不用說目前市售最高性能的</a:t>
            </a:r>
            <a:r>
              <a:rPr lang="en-US" altLang="zh-CN"/>
              <a:t> SG2042 </a:t>
            </a:r>
            <a:r>
              <a:rPr lang="zh-CN" altLang="en-US"/>
              <a:t>伺服器與</a:t>
            </a:r>
            <a:br>
              <a:rPr lang="zh-CN" altLang="en-US"/>
            </a:br>
            <a:r>
              <a:rPr lang="zh-CN" altLang="en-US"/>
              <a:t>「超級計算機」可靠性有顯著欠缺</a:t>
            </a:r>
            <a:endParaRPr lang="zh-CN" altLang="en-US"/>
          </a:p>
          <a:p>
            <a:pPr lvl="1"/>
            <a:r>
              <a:rPr lang="en-US" altLang="zh-CN"/>
              <a:t>RISC-V </a:t>
            </a:r>
            <a:r>
              <a:rPr lang="zh-CN" altLang="en-US"/>
              <a:t>設備性能與可靠性問題負面影響積極性</a:t>
            </a:r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差異化結局之：架構分級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架構分級是對現實情況的直接反映</a:t>
            </a:r>
            <a:endParaRPr lang="zh-CN" altLang="en-US"/>
          </a:p>
          <a:p>
            <a:pPr lvl="1"/>
            <a:r>
              <a:rPr lang="zh-CN" altLang="en-US"/>
              <a:t>我討論的有且只有</a:t>
            </a:r>
            <a:r>
              <a:rPr lang="zh-CN" altLang="en-US" u="sng"/>
              <a:t>當今的現實條件</a:t>
            </a:r>
            <a:endParaRPr lang="zh-CN" altLang="en-US"/>
          </a:p>
          <a:p>
            <a:pPr lvl="2"/>
            <a:r>
              <a:rPr lang="zh-CN" altLang="en-US" sz="2000"/>
              <a:t>且主要來源於安同</a:t>
            </a:r>
            <a:r>
              <a:rPr lang="en-US" altLang="zh-CN" sz="2000"/>
              <a:t> OS </a:t>
            </a:r>
            <a:r>
              <a:rPr lang="zh-CN" altLang="en-US" sz="2000"/>
              <a:t>的需求與維護狀態</a:t>
            </a:r>
            <a:endParaRPr lang="zh-CN" altLang="en-US"/>
          </a:p>
          <a:p>
            <a:pPr lvl="1"/>
            <a:r>
              <a:rPr lang="en-US" altLang="zh-CN"/>
              <a:t>PC </a:t>
            </a:r>
            <a:r>
              <a:rPr lang="zh-CN" altLang="en-US"/>
              <a:t>形態的</a:t>
            </a:r>
            <a:r>
              <a:rPr lang="zh-CN"/>
              <a:t>龍架構設備</a:t>
            </a:r>
            <a:endParaRPr lang="zh-CN" altLang="en-US"/>
          </a:p>
          <a:p>
            <a:pPr lvl="2"/>
            <a:r>
              <a:rPr lang="zh-CN" altLang="en-US"/>
              <a:t>更容易購買、人力投入更大、維護成本更低</a:t>
            </a:r>
            <a:endParaRPr lang="zh-CN" altLang="en-US"/>
          </a:p>
          <a:p>
            <a:pPr lvl="1"/>
            <a:r>
              <a:rPr lang="en-US" altLang="zh-CN" sz="2400"/>
              <a:t>RISC-V </a:t>
            </a:r>
            <a:r>
              <a:rPr lang="zh-CN" altLang="en-US" sz="2400"/>
              <a:t>在未來推出更多桌面級設備後，分級</a:t>
            </a:r>
            <a:br>
              <a:rPr lang="zh-CN" altLang="en-US" sz="2400"/>
            </a:br>
            <a:r>
              <a:rPr lang="zh-CN" altLang="en-US" sz="2400"/>
              <a:t>可能會有所改變</a:t>
            </a:r>
            <a:endParaRPr lang="zh-CN" altLang="en-US" sz="2400"/>
          </a:p>
          <a:p>
            <a:pPr lvl="0"/>
            <a:r>
              <a:rPr lang="zh-CN" altLang="en-US" sz="2800"/>
              <a:t>當然：歡迎老友們一同提升架構移植質量</a:t>
            </a:r>
            <a:endParaRPr lang="zh-CN" altLang="en-US" sz="2800"/>
          </a:p>
          <a:p>
            <a:pPr lvl="1"/>
            <a:r>
              <a:rPr lang="zh-CN" altLang="en-US" sz="2400"/>
              <a:t>取用自由才是用戶友好的勝利</a:t>
            </a:r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300"/>
              </a:spcBef>
            </a:pPr>
            <a:r>
              <a:rPr lang="zh-CN" altLang="en-US" dirty="0">
                <a:latin typeface="MiSans Demibold" charset="-122"/>
                <a:ea typeface="MiSans Demibold" charset="-122"/>
                <a:sym typeface="+mn-ea"/>
              </a:rPr>
              <a:t>餘下議程速覽</a:t>
            </a:r>
            <a:endParaRPr lang="zh-CN" altLang="en-US" sz="2400" dirty="0">
              <a:latin typeface="MiSans Demibold" charset="-122"/>
              <a:ea typeface="MiSans Demibold" charset="-122"/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Coming up...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/>
              <a:t>根據各位提出的建議</a:t>
            </a:r>
            <a:r>
              <a:rPr lang="en-US" altLang="zh-CN"/>
              <a:t>…</a:t>
            </a:r>
            <a:endParaRPr lang="en-US" altLang="zh-CN"/>
          </a:p>
          <a:p>
            <a:pPr lvl="1"/>
            <a:r>
              <a:rPr lang="zh-CN" altLang="en-US" sz="2400"/>
              <a:t>本次還邀請了兩位社羣貢獻者分享</a:t>
            </a:r>
            <a:endParaRPr lang="zh-CN" altLang="en-US" sz="2400"/>
          </a:p>
          <a:p>
            <a:pPr lvl="2"/>
            <a:r>
              <a:rPr lang="en-US" altLang="zh-CN" sz="2000"/>
              <a:t>Sharelter</a:t>
            </a:r>
            <a:r>
              <a:rPr lang="zh-CN" altLang="en-US" sz="2000"/>
              <a:t>：</a:t>
            </a:r>
            <a:r>
              <a:rPr lang="en-US" altLang="zh-CN" sz="2000"/>
              <a:t>Linux </a:t>
            </a:r>
            <a:r>
              <a:rPr lang="zh-CN" altLang="en-US" sz="2000"/>
              <a:t>引導與啓動原理</a:t>
            </a:r>
            <a:endParaRPr lang="zh-CN" altLang="en-US" sz="2000"/>
          </a:p>
          <a:p>
            <a:pPr lvl="2"/>
            <a:r>
              <a:rPr lang="zh-CN" altLang="en-US" sz="2000"/>
              <a:t>傅孝元（宇宙眼鏡人）：</a:t>
            </a:r>
            <a:r>
              <a:rPr lang="en-US" altLang="zh-CN" sz="2000"/>
              <a:t>oma </a:t>
            </a:r>
            <a:r>
              <a:rPr lang="zh-CN" altLang="en-US" sz="2000"/>
              <a:t>的設計與開發故事</a:t>
            </a:r>
            <a:endParaRPr lang="zh-CN" altLang="en-US"/>
          </a:p>
          <a:p>
            <a:pPr lvl="0"/>
            <a:r>
              <a:rPr lang="zh-CN" altLang="en-US"/>
              <a:t>而後</a:t>
            </a:r>
            <a:r>
              <a:rPr lang="en-US" altLang="zh-CN"/>
              <a:t>…</a:t>
            </a:r>
            <a:endParaRPr lang="en-US" altLang="zh-CN"/>
          </a:p>
          <a:p>
            <a:pPr lvl="1"/>
            <a:r>
              <a:rPr lang="zh-CN" altLang="en-US" sz="2400"/>
              <a:t>設備展示（猜猜是什麼？）</a:t>
            </a:r>
            <a:endParaRPr lang="zh-CN" altLang="en-US" sz="2400"/>
          </a:p>
          <a:p>
            <a:pPr lvl="1"/>
            <a:r>
              <a:rPr lang="zh-CN" altLang="en-US"/>
              <a:t>安同</a:t>
            </a:r>
            <a:r>
              <a:rPr lang="en-US" altLang="zh-CN" sz="1200"/>
              <a:t> </a:t>
            </a:r>
            <a:r>
              <a:rPr lang="en-US" altLang="zh-CN"/>
              <a:t>OS</a:t>
            </a:r>
            <a:r>
              <a:rPr lang="en-US" altLang="zh-CN" sz="1200"/>
              <a:t> </a:t>
            </a:r>
            <a:r>
              <a:rPr lang="zh-CN" altLang="en-US"/>
              <a:t>安裝派對</a:t>
            </a:r>
            <a:r>
              <a:rPr lang="en-US" altLang="zh-CN"/>
              <a:t> (Install Party)</a:t>
            </a:r>
            <a:endParaRPr lang="en-US" altLang="zh-CN"/>
          </a:p>
          <a:p>
            <a:pPr lvl="1"/>
            <a:r>
              <a:rPr lang="zh-CN" altLang="en-US"/>
              <a:t>聊天、喫飯！</a:t>
            </a:r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300"/>
              </a:spcBef>
            </a:pPr>
            <a:r>
              <a:rPr lang="zh-CN" altLang="en-US" dirty="0">
                <a:latin typeface="MiSans Demibold" charset="-122"/>
                <a:ea typeface="MiSans Demibold" charset="-122"/>
                <a:sym typeface="+mn-ea"/>
              </a:rPr>
              <a:t>多謝！</a:t>
            </a:r>
            <a:endParaRPr lang="zh-CN" altLang="en-US" sz="2400" dirty="0">
              <a:latin typeface="MiSans Demibold" charset="-122"/>
              <a:ea typeface="MiSans Demibold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811530" y="579755"/>
            <a:ext cx="9329358" cy="5400000"/>
            <a:chOff x="8657" y="1074"/>
            <a:chExt cx="13011" cy="7531"/>
          </a:xfrm>
        </p:grpSpPr>
        <p:pic>
          <p:nvPicPr>
            <p:cNvPr id="7" name="图片 6" descr="/home/mingcongbai/文档/AOSC/Campus Events/20241020 - NIT/icons/bilibili.svgbilibili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8662" y="3262"/>
              <a:ext cx="1185" cy="1185"/>
            </a:xfrm>
            <a:prstGeom prst="rect">
              <a:avLst/>
            </a:prstGeom>
          </p:spPr>
        </p:pic>
        <p:pic>
          <p:nvPicPr>
            <p:cNvPr id="8" name="图片 7" descr="/home/mingcongbai/文档/AOSC/Campus Events/20241020 - NIT/icons/globe-solid.svgglobe-solid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662" y="1074"/>
              <a:ext cx="1185" cy="1185"/>
            </a:xfrm>
            <a:prstGeom prst="rect">
              <a:avLst/>
            </a:prstGeom>
          </p:spPr>
        </p:pic>
        <p:pic>
          <p:nvPicPr>
            <p:cNvPr id="9" name="图片 8" descr="/home/mingcongbai/文档/AOSC/Campus Events/20241020 - NIT/icons/qq.svgqq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4" r="44"/>
            <a:stretch>
              <a:fillRect/>
            </a:stretch>
          </p:blipFill>
          <p:spPr>
            <a:xfrm>
              <a:off x="15259" y="3303"/>
              <a:ext cx="1185" cy="1355"/>
            </a:xfrm>
            <a:prstGeom prst="rect">
              <a:avLst/>
            </a:prstGeom>
          </p:spPr>
        </p:pic>
        <p:pic>
          <p:nvPicPr>
            <p:cNvPr id="11" name="图片 10" descr="/home/mingcongbai/文档/AOSC/Campus Events/20241020 - NIT/icons/weibo.svgweibo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62" y="5279"/>
              <a:ext cx="1355" cy="1355"/>
            </a:xfrm>
            <a:prstGeom prst="rect">
              <a:avLst/>
            </a:prstGeom>
          </p:spPr>
        </p:pic>
        <p:pic>
          <p:nvPicPr>
            <p:cNvPr id="12" name="图片 11" descr="/home/mingcongbai/文档/AOSC/Campus Events/20241020 - NIT/icons/weixin.svgweixin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57" r="57"/>
            <a:stretch>
              <a:fillRect/>
            </a:stretch>
          </p:blipFill>
          <p:spPr>
            <a:xfrm>
              <a:off x="8657" y="7551"/>
              <a:ext cx="1185" cy="105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6750" y="1252"/>
              <a:ext cx="49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@AOSC-Dev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pic>
          <p:nvPicPr>
            <p:cNvPr id="19" name="图片 18" descr="/home/mingcongbai/文档/AOSC/Campus Events/20241020 - NIT/icons/github.svggithub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259" y="1074"/>
              <a:ext cx="1185" cy="122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0282" y="1233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aosc.io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82" y="3327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安同开源社区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284" y="5518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284" y="7642"/>
              <a:ext cx="53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x-none" sz="2400">
                  <a:solidFill>
                    <a:schemeClr val="tx1"/>
                  </a:solidFill>
                  <a:latin typeface="MiSans Semibold" charset="-122"/>
                  <a:ea typeface="MiSans Semibold" charset="-122"/>
                </a:rPr>
                <a:t>公众号：安同开源</a:t>
              </a:r>
              <a:endParaRPr lang="zh-CN" altLang="x-none" sz="2400">
                <a:solidFill>
                  <a:schemeClr val="tx1"/>
                </a:solidFill>
                <a:latin typeface="MiSans Semibold" charset="-122"/>
                <a:ea typeface="MiSans Semibold" charset="-122"/>
              </a:endParaRPr>
            </a:p>
          </p:txBody>
        </p:sp>
        <p:pic>
          <p:nvPicPr>
            <p:cNvPr id="27" name="图片 26" descr="/home/mingcongbai/文档/AOSC/Campus Events/202403 - LCPU: Towards Modern Distro/qrcodes/qq-qr.pngqq-qr"/>
            <p:cNvPicPr>
              <a:picLocks noChangeAspect="1"/>
            </p:cNvPicPr>
            <p:nvPr/>
          </p:nvPicPr>
          <p:blipFill>
            <a:blip r:embed="rId13"/>
            <a:srcRect t="2" b="2"/>
            <a:stretch>
              <a:fillRect/>
            </a:stretch>
          </p:blipFill>
          <p:spPr>
            <a:xfrm>
              <a:off x="16885" y="3177"/>
              <a:ext cx="3726" cy="3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verbose"/>
          <p:cNvPicPr>
            <a:picLocks noChangeAspect="1"/>
          </p:cNvPicPr>
          <p:nvPr/>
        </p:nvPicPr>
        <p:blipFill>
          <a:blip r:embed="rId1"/>
          <a:srcRect b="4023"/>
          <a:stretch>
            <a:fillRect/>
          </a:stretch>
        </p:blipFill>
        <p:spPr>
          <a:xfrm>
            <a:off x="3321685" y="1259205"/>
            <a:ext cx="4876800" cy="4680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安同開源社羣</a:t>
            </a:r>
            <a:r>
              <a:rPr altLang="zh-CN"/>
              <a:t> (AOSC)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Anthon Open Source Community</a:t>
            </a:r>
            <a:endParaRPr lang="en-US" altLang="zh-CN"/>
          </a:p>
          <a:p>
            <a:pPr lvl="1"/>
            <a:r>
              <a:rPr lang="zh-CN" altLang="en-US"/>
              <a:t>主要在互聯網活動的公開社羣</a:t>
            </a:r>
            <a:endParaRPr lang="zh-CN" altLang="en-US"/>
          </a:p>
          <a:p>
            <a:pPr lvl="1"/>
            <a:r>
              <a:rPr lang="zh-CN" altLang="en-US"/>
              <a:t>志願與項目驅動</a:t>
            </a:r>
            <a:endParaRPr lang="zh-CN"/>
          </a:p>
          <a:p>
            <a:pPr lvl="0"/>
            <a:r>
              <a:rPr lang="zh-CN"/>
              <a:t>志願驅動</a:t>
            </a:r>
            <a:endParaRPr lang="zh-CN"/>
          </a:p>
          <a:p>
            <a:pPr lvl="1"/>
            <a:r>
              <a:rPr lang="zh-CN"/>
              <a:t>社羣不爲任何貢獻者提供物質回報</a:t>
            </a:r>
            <a:endParaRPr lang="zh-CN"/>
          </a:p>
          <a:p>
            <a:pPr lvl="1"/>
            <a:r>
              <a:rPr lang="zh-CN"/>
              <a:t>物資有賴於單位、院校、社團與社羣好友的支持</a:t>
            </a:r>
            <a:endParaRPr lang="zh-CN"/>
          </a:p>
          <a:p>
            <a:pPr lvl="0"/>
            <a:r>
              <a:rPr lang="zh-CN"/>
              <a:t>項目驅動</a:t>
            </a:r>
            <a:endParaRPr lang="zh-CN"/>
          </a:p>
          <a:p>
            <a:pPr lvl="1"/>
            <a:r>
              <a:rPr lang="zh-CN"/>
              <a:t>安同</a:t>
            </a:r>
            <a:r>
              <a:rPr lang="en-US" altLang="zh-CN" sz="1200"/>
              <a:t> </a:t>
            </a:r>
            <a:r>
              <a:rPr lang="en-US" altLang="zh-CN"/>
              <a:t>OS</a:t>
            </a:r>
            <a:r>
              <a:rPr lang="zh-CN" altLang="en-US"/>
              <a:t>：開箱即用、注重生產力的</a:t>
            </a:r>
            <a:r>
              <a:rPr lang="en-US" altLang="zh-CN"/>
              <a:t> Linux </a:t>
            </a:r>
            <a:r>
              <a:rPr lang="zh-CN" altLang="en-US"/>
              <a:t>發行版</a:t>
            </a:r>
            <a:endParaRPr lang="zh-CN" altLang="en-US"/>
          </a:p>
          <a:p>
            <a:pPr lvl="1"/>
            <a:r>
              <a:rPr lang="zh-CN"/>
              <a:t>系統項目帶動許多項目的發展</a:t>
            </a:r>
            <a:endParaRPr 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AOSC </a:t>
            </a:r>
            <a:r>
              <a:rPr lang="zh-CN" altLang="en-US"/>
              <a:t>之起源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/>
              <a:t>雛形：安同開發團隊</a:t>
            </a:r>
            <a:r>
              <a:rPr lang="en-US" altLang="zh-CN"/>
              <a:t> (2011)</a:t>
            </a:r>
            <a:endParaRPr lang="zh-CN"/>
          </a:p>
          <a:p>
            <a:pPr lvl="1"/>
            <a:r>
              <a:rPr lang="zh-CN"/>
              <a:t>三名初三學生創立</a:t>
            </a:r>
            <a:endParaRPr lang="zh-CN"/>
          </a:p>
          <a:p>
            <a:pPr lvl="1"/>
            <a:r>
              <a:rPr lang="zh-CN"/>
              <a:t>從《喬布斯傳》到“爲中國創造”</a:t>
            </a:r>
            <a:endParaRPr lang="zh-CN"/>
          </a:p>
          <a:p>
            <a:pPr lvl="0"/>
            <a:r>
              <a:rPr lang="zh-CN" altLang="en-US"/>
              <a:t>改制：公開化、扁平化的互聯網社羣</a:t>
            </a:r>
            <a:r>
              <a:rPr lang="en-US" altLang="zh-CN"/>
              <a:t> (2012)</a:t>
            </a:r>
            <a:endParaRPr lang="zh-CN" altLang="en-US"/>
          </a:p>
          <a:p>
            <a:pPr lvl="1"/>
            <a:r>
              <a:rPr lang="zh-CN" altLang="en-US"/>
              <a:t>年輕氣傲、「玻璃心」</a:t>
            </a:r>
            <a:endParaRPr lang="zh-CN" altLang="en-US"/>
          </a:p>
          <a:p>
            <a:pPr lvl="1"/>
            <a:r>
              <a:rPr lang="zh-CN" altLang="en-US"/>
              <a:t>潛水沉寂十年後重啓公衆推廣</a:t>
            </a:r>
            <a:endParaRPr lang="zh-CN" altLang="en-US"/>
          </a:p>
          <a:p>
            <a:pPr lvl="1"/>
            <a:r>
              <a:rPr lang="zh-CN" altLang="en-US"/>
              <a:t>如今是中國內地少有活躍的開放「草根社羣」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AOSC </a:t>
            </a:r>
            <a:r>
              <a:rPr lang="zh-CN" altLang="en-US"/>
              <a:t>之初心與使命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安同：安於同學合作</a:t>
            </a:r>
            <a:endParaRPr lang="zh-CN" altLang="en-US"/>
          </a:p>
          <a:p>
            <a:r>
              <a:rPr lang="zh-CN" altLang="en-US"/>
              <a:t>工作方向：技術、文化與社會</a:t>
            </a:r>
            <a:endParaRPr lang="zh-CN" altLang="en-US"/>
          </a:p>
          <a:p>
            <a:pPr lvl="1"/>
            <a:r>
              <a:rPr lang="zh-CN" altLang="en-US"/>
              <a:t>技術無需多講</a:t>
            </a:r>
            <a:endParaRPr lang="zh-CN" altLang="en-US"/>
          </a:p>
          <a:p>
            <a:pPr lvl="1"/>
            <a:r>
              <a:rPr lang="zh-CN" altLang="en-US"/>
              <a:t>文化：日常點滴</a:t>
            </a:r>
            <a:endParaRPr lang="zh-CN" altLang="en-US"/>
          </a:p>
          <a:p>
            <a:pPr lvl="2"/>
            <a:r>
              <a:rPr lang="zh-CN" altLang="en-US"/>
              <a:t>追求良好與平等的人際關係，維持知識積累與共享</a:t>
            </a:r>
            <a:endParaRPr lang="zh-CN" altLang="en-US"/>
          </a:p>
          <a:p>
            <a:pPr lvl="2"/>
            <a:r>
              <a:rPr lang="zh-CN" altLang="en-US"/>
              <a:t>週邊與好玩的東西！</a:t>
            </a:r>
            <a:endParaRPr lang="zh-CN" altLang="en-US"/>
          </a:p>
          <a:p>
            <a:pPr lvl="1"/>
            <a:r>
              <a:rPr lang="zh-CN" altLang="en-US"/>
              <a:t>社會：生態協作與技能共享</a:t>
            </a:r>
            <a:endParaRPr lang="zh-CN" altLang="en-US"/>
          </a:p>
          <a:p>
            <a:pPr lvl="2"/>
            <a:r>
              <a:rPr lang="zh-CN" altLang="en-US"/>
              <a:t>積極參與和促進跨社羣及社羣</a:t>
            </a:r>
            <a:r>
              <a:rPr lang="en-US" altLang="zh-CN"/>
              <a:t> </a:t>
            </a:r>
            <a:r>
              <a:rPr lang="zh-CN" altLang="en-US"/>
              <a:t>×</a:t>
            </a:r>
            <a:r>
              <a:rPr lang="en-US" altLang="zh-CN"/>
              <a:t> </a:t>
            </a:r>
            <a:r>
              <a:rPr lang="zh-CN" altLang="en-US"/>
              <a:t>企業合作</a:t>
            </a:r>
            <a:endParaRPr lang="zh-CN" altLang="en-US"/>
          </a:p>
          <a:p>
            <a:pPr lvl="2"/>
            <a:r>
              <a:rPr lang="zh-CN" altLang="en-US"/>
              <a:t>組織線上與線下活動，推動知識共享</a:t>
            </a:r>
            <a:endParaRPr lang="zh-CN" altLang="en-US"/>
          </a:p>
          <a:p>
            <a:pPr lvl="2"/>
            <a:r>
              <a:rPr lang="zh-CN" altLang="en-US"/>
              <a:t>盡力支持開源社羣工作者與從業者之技能培養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p>
            <a:r>
              <a:rPr lang="zh-CN" altLang="en-US"/>
              <a:t>社羣吉祥物</a:t>
            </a:r>
            <a:endParaRPr lang="zh-CN" altLang="en-US"/>
          </a:p>
        </p:txBody>
      </p:sp>
      <p:pic>
        <p:nvPicPr>
          <p:cNvPr id="5" name="图片 4" descr="masco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130935"/>
            <a:ext cx="11520170" cy="4937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stickers2024-p1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6965" y="215265"/>
            <a:ext cx="2988310" cy="4226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stickers2024-p2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345" y="215265"/>
            <a:ext cx="2987388" cy="422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965" y="4535170"/>
            <a:ext cx="5417185" cy="2404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55" y="215265"/>
            <a:ext cx="3094990" cy="3308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55" y="3693795"/>
            <a:ext cx="3110230" cy="3324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I3OTc0MWJjMGM1MTkyMGIzOTE1MjY3NjhjODVkZjc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aoscc-2024-template-v5</Template>
  <TotalTime>0</TotalTime>
  <Words>3021</Words>
  <Application>WPS 演示</Application>
  <PresentationFormat>自定义</PresentationFormat>
  <Paragraphs>257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6" baseType="lpstr">
      <vt:lpstr>Arial</vt:lpstr>
      <vt:lpstr>宋体</vt:lpstr>
      <vt:lpstr>Wingdings</vt:lpstr>
      <vt:lpstr>MiSans</vt:lpstr>
      <vt:lpstr>MiSans Demibold</vt:lpstr>
      <vt:lpstr>DejaVu Sans</vt:lpstr>
      <vt:lpstr>MiSans Medium</vt:lpstr>
      <vt:lpstr>MiSans Normal</vt:lpstr>
      <vt:lpstr>Open Sans</vt:lpstr>
      <vt:lpstr>微软雅黑</vt:lpstr>
      <vt:lpstr>方正黑体_GBK</vt:lpstr>
      <vt:lpstr>宋体</vt:lpstr>
      <vt:lpstr>Arial Unicode MS</vt:lpstr>
      <vt:lpstr>等线</vt:lpstr>
      <vt:lpstr>East Syriac Adiabene</vt:lpstr>
      <vt:lpstr>方正书宋_GBK</vt:lpstr>
      <vt:lpstr>MiSans Semibold</vt:lpstr>
      <vt:lpstr>Symbol Neu</vt:lpstr>
      <vt:lpstr>Office 主题​​</vt:lpstr>
      <vt:lpstr>初识安同开源社区与安同 OS</vt:lpstr>
      <vt:lpstr>各位好呀！</vt:lpstr>
      <vt:lpstr>自我介绍</vt:lpstr>
      <vt:lpstr>PowerPoint 演示文稿</vt:lpstr>
      <vt:lpstr>安同开源社区 (AOSC)</vt:lpstr>
      <vt:lpstr>AOSC: 起源</vt:lpstr>
      <vt:lpstr>AOSC: 初心与使命</vt:lpstr>
      <vt:lpstr>PowerPoint 演示文稿</vt:lpstr>
      <vt:lpstr>PowerPoint 演示文稿</vt:lpstr>
      <vt:lpstr>AOSC: 社会工作</vt:lpstr>
      <vt:lpstr>PowerPoint 演示文稿</vt:lpstr>
      <vt:lpstr>AOSC: 管理结构</vt:lpstr>
      <vt:lpstr>PowerPoint 演示文稿</vt:lpstr>
      <vt:lpstr>安同 OS</vt:lpstr>
      <vt:lpstr>安同 OS: 设计思想</vt:lpstr>
      <vt:lpstr>安同 OS: 技术参数</vt:lpstr>
      <vt:lpstr>PowerPoint 演示文稿</vt:lpstr>
      <vt:lpstr>PowerPoint 演示文稿</vt:lpstr>
      <vt:lpstr>安同 OS: 维护方式</vt:lpstr>
      <vt:lpstr>PowerPoint 演示文稿</vt:lpstr>
      <vt:lpstr>PowerPoint 演示文稿</vt:lpstr>
      <vt:lpstr>安同 OS: 自我定位</vt:lpstr>
      <vt:lpstr>安同 OS: 附加价值与认可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間接的差異</vt:lpstr>
      <vt:lpstr>PowerPoint 演示文稿</vt:lpstr>
      <vt:lpstr>PowerPoint 演示文稿</vt:lpstr>
      <vt:lpstr>今日食谱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mingcongbai</cp:lastModifiedBy>
  <cp:revision>150</cp:revision>
  <dcterms:created xsi:type="dcterms:W3CDTF">2024-10-26T15:24:51Z</dcterms:created>
  <dcterms:modified xsi:type="dcterms:W3CDTF">2024-10-26T15:24:51Z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2052-12.8.2.18605</vt:lpwstr>
  </property>
</Properties>
</file>