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60"/>
  </p:normalViewPr>
  <p:slideViewPr>
    <p:cSldViewPr snapToGrid="0">
      <p:cViewPr varScale="1">
        <p:scale>
          <a:sx n="83" d="100"/>
          <a:sy n="83" d="100"/>
        </p:scale>
        <p:origin x="21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zh-CN" altLang="en-US"/>
              <a:t>单击此处编辑母版标题样式</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F16D1632-F2A6-4035-8CF4-FD19A9DFD941}" type="datetimeFigureOut">
              <a:rPr lang="zh-CN" altLang="en-US" smtClean="0"/>
              <a:t>2024/11/9</a:t>
            </a:fld>
            <a:endParaRPr lang="zh-CN" altLang="en-US"/>
          </a:p>
        </p:txBody>
      </p:sp>
      <p:sp>
        <p:nvSpPr>
          <p:cNvPr id="5" name="Footer Placeholder 4"/>
          <p:cNvSpPr>
            <a:spLocks noGrp="1"/>
          </p:cNvSpPr>
          <p:nvPr>
            <p:ph type="ftr" sz="quarter" idx="11"/>
          </p:nvPr>
        </p:nvSpPr>
        <p:spPr>
          <a:xfrm>
            <a:off x="1127124" y="329307"/>
            <a:ext cx="5943668" cy="309201"/>
          </a:xfrm>
        </p:spPr>
        <p:txBody>
          <a:bodyPr/>
          <a:lstStyle/>
          <a:p>
            <a:endParaRPr lang="zh-CN" altLang="en-US"/>
          </a:p>
        </p:txBody>
      </p:sp>
      <p:sp>
        <p:nvSpPr>
          <p:cNvPr id="6" name="Slide Number Placeholder 5"/>
          <p:cNvSpPr>
            <a:spLocks noGrp="1"/>
          </p:cNvSpPr>
          <p:nvPr>
            <p:ph type="sldNum" sz="quarter" idx="12"/>
          </p:nvPr>
        </p:nvSpPr>
        <p:spPr>
          <a:xfrm>
            <a:off x="9924392" y="134930"/>
            <a:ext cx="811019" cy="503578"/>
          </a:xfrm>
        </p:spPr>
        <p:txBody>
          <a:bodyPr/>
          <a:lstStyle/>
          <a:p>
            <a:fld id="{DF716AD0-74F0-4575-9691-A8B0A2459D24}" type="slidenum">
              <a:rPr lang="zh-CN" altLang="en-US" smtClean="0"/>
              <a:t>‹#›</a:t>
            </a:fld>
            <a:endParaRPr lang="zh-CN"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657503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F16D1632-F2A6-4035-8CF4-FD19A9DFD941}" type="datetimeFigureOut">
              <a:rPr lang="zh-CN" altLang="en-US" smtClean="0"/>
              <a:t>2024/11/9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F716AD0-74F0-4575-9691-A8B0A2459D24}" type="slidenum">
              <a:rPr lang="zh-CN" altLang="en-US" smtClean="0"/>
              <a:t>‹#›</a:t>
            </a:fld>
            <a:endParaRPr lang="zh-CN" alt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3763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F16D1632-F2A6-4035-8CF4-FD19A9DFD941}" type="datetimeFigureOut">
              <a:rPr lang="zh-CN" altLang="en-US" smtClean="0"/>
              <a:t>2024/11/9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F716AD0-74F0-4575-9691-A8B0A2459D24}" type="slidenum">
              <a:rPr lang="zh-CN" altLang="en-US" smtClean="0"/>
              <a:t>‹#›</a:t>
            </a:fld>
            <a:endParaRPr lang="zh-CN" alt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2212331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lvl1pPr>
              <a:defRPr sz="1200"/>
            </a:lvl1pPr>
          </a:lstStyle>
          <a:p>
            <a:fld id="{F16D1632-F2A6-4035-8CF4-FD19A9DFD941}" type="datetimeFigureOut">
              <a:rPr lang="zh-CN" altLang="en-US" smtClean="0"/>
              <a:t>2024/11/9</a:t>
            </a:fld>
            <a:endParaRPr lang="zh-CN" altLang="en-US"/>
          </a:p>
        </p:txBody>
      </p:sp>
      <p:sp>
        <p:nvSpPr>
          <p:cNvPr id="5" name="Footer Placeholder 4"/>
          <p:cNvSpPr>
            <a:spLocks noGrp="1"/>
          </p:cNvSpPr>
          <p:nvPr>
            <p:ph type="ftr" sz="quarter" idx="11"/>
          </p:nvPr>
        </p:nvSpPr>
        <p:spPr/>
        <p:txBody>
          <a:bodyPr/>
          <a:lstStyle>
            <a:lvl1pPr>
              <a:defRPr sz="1200"/>
            </a:lvl1pPr>
          </a:lstStyle>
          <a:p>
            <a:endParaRPr lang="zh-CN" altLang="en-US"/>
          </a:p>
        </p:txBody>
      </p:sp>
      <p:sp>
        <p:nvSpPr>
          <p:cNvPr id="6" name="Slide Number Placeholder 5"/>
          <p:cNvSpPr>
            <a:spLocks noGrp="1"/>
          </p:cNvSpPr>
          <p:nvPr>
            <p:ph type="sldNum" sz="quarter" idx="12"/>
          </p:nvPr>
        </p:nvSpPr>
        <p:spPr/>
        <p:txBody>
          <a:bodyPr/>
          <a:lstStyle/>
          <a:p>
            <a:fld id="{DF716AD0-74F0-4575-9691-A8B0A2459D24}" type="slidenum">
              <a:rPr lang="zh-CN" altLang="en-US" smtClean="0"/>
              <a:t>‹#›</a:t>
            </a:fld>
            <a:endParaRPr lang="zh-CN" alt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145725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16D1632-F2A6-4035-8CF4-FD19A9DFD941}" type="datetimeFigureOut">
              <a:rPr lang="zh-CN" altLang="en-US" smtClean="0"/>
              <a:t>2024/11/9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F716AD0-74F0-4575-9691-A8B0A2459D24}" type="slidenum">
              <a:rPr lang="zh-CN" altLang="en-US" smtClean="0"/>
              <a:t>‹#›</a:t>
            </a:fld>
            <a:endParaRPr lang="zh-CN"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090753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F16D1632-F2A6-4035-8CF4-FD19A9DFD941}" type="datetimeFigureOut">
              <a:rPr lang="zh-CN" altLang="en-US" smtClean="0"/>
              <a:t>2024/11/9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F716AD0-74F0-4575-9691-A8B0A2459D24}" type="slidenum">
              <a:rPr lang="zh-CN" altLang="en-US" smtClean="0"/>
              <a:t>‹#›</a:t>
            </a:fld>
            <a:endParaRPr lang="zh-CN"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27499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129166" y="2974448"/>
            <a:ext cx="4645152" cy="249387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094337" y="2971669"/>
            <a:ext cx="4645152" cy="248719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F16D1632-F2A6-4035-8CF4-FD19A9DFD941}" type="datetimeFigureOut">
              <a:rPr lang="zh-CN" altLang="en-US" smtClean="0"/>
              <a:t>2024/11/9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F716AD0-74F0-4575-9691-A8B0A2459D24}" type="slidenum">
              <a:rPr lang="zh-CN" altLang="en-US" smtClean="0"/>
              <a:t>‹#›</a:t>
            </a:fld>
            <a:endParaRPr lang="zh-CN" alt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03060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F16D1632-F2A6-4035-8CF4-FD19A9DFD941}" type="datetimeFigureOut">
              <a:rPr lang="zh-CN" altLang="en-US" smtClean="0"/>
              <a:t>2024/11/9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F716AD0-74F0-4575-9691-A8B0A2459D24}" type="slidenum">
              <a:rPr lang="zh-CN" altLang="en-US" smtClean="0"/>
              <a:t>‹#›</a:t>
            </a:fld>
            <a:endParaRPr lang="zh-CN" alt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4750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D1632-F2A6-4035-8CF4-FD19A9DFD941}" type="datetimeFigureOut">
              <a:rPr lang="zh-CN" altLang="en-US" smtClean="0"/>
              <a:t>2024/11/9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F716AD0-74F0-4575-9691-A8B0A2459D24}" type="slidenum">
              <a:rPr lang="zh-CN" altLang="en-US" smtClean="0"/>
              <a:t>‹#›</a:t>
            </a:fld>
            <a:endParaRPr lang="zh-CN" altLang="en-US"/>
          </a:p>
        </p:txBody>
      </p:sp>
    </p:spTree>
    <p:extLst>
      <p:ext uri="{BB962C8B-B14F-4D97-AF65-F5344CB8AC3E}">
        <p14:creationId xmlns:p14="http://schemas.microsoft.com/office/powerpoint/2010/main" val="2086855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F16D1632-F2A6-4035-8CF4-FD19A9DFD941}" type="datetimeFigureOut">
              <a:rPr lang="zh-CN" altLang="en-US" smtClean="0"/>
              <a:t>2024/11/9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F716AD0-74F0-4575-9691-A8B0A2459D24}" type="slidenum">
              <a:rPr lang="zh-CN" altLang="en-US" smtClean="0"/>
              <a:t>‹#›</a:t>
            </a:fld>
            <a:endParaRPr lang="zh-CN"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090237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F16D1632-F2A6-4035-8CF4-FD19A9DFD941}" type="datetimeFigureOut">
              <a:rPr lang="zh-CN" altLang="en-US" smtClean="0"/>
              <a:t>2024/11/9</a:t>
            </a:fld>
            <a:endParaRPr lang="zh-CN" altLang="en-US"/>
          </a:p>
        </p:txBody>
      </p:sp>
      <p:sp>
        <p:nvSpPr>
          <p:cNvPr id="6" name="Footer Placeholder 5"/>
          <p:cNvSpPr>
            <a:spLocks noGrp="1"/>
          </p:cNvSpPr>
          <p:nvPr>
            <p:ph type="ftr" sz="quarter" idx="11"/>
          </p:nvPr>
        </p:nvSpPr>
        <p:spPr>
          <a:xfrm>
            <a:off x="1125300" y="318640"/>
            <a:ext cx="4877818" cy="320931"/>
          </a:xfrm>
        </p:spPr>
        <p:txBody>
          <a:bodyPr/>
          <a:lstStyle/>
          <a:p>
            <a:endParaRPr lang="zh-CN" altLang="en-US"/>
          </a:p>
        </p:txBody>
      </p:sp>
      <p:sp>
        <p:nvSpPr>
          <p:cNvPr id="7" name="Slide Number Placeholder 6"/>
          <p:cNvSpPr>
            <a:spLocks noGrp="1"/>
          </p:cNvSpPr>
          <p:nvPr>
            <p:ph type="sldNum" sz="quarter" idx="12"/>
          </p:nvPr>
        </p:nvSpPr>
        <p:spPr>
          <a:xfrm>
            <a:off x="6176794" y="137408"/>
            <a:ext cx="811019" cy="503578"/>
          </a:xfrm>
        </p:spPr>
        <p:txBody>
          <a:bodyPr/>
          <a:lstStyle/>
          <a:p>
            <a:fld id="{DF716AD0-74F0-4575-9691-A8B0A2459D24}" type="slidenum">
              <a:rPr lang="zh-CN" altLang="en-US" smtClean="0"/>
              <a:t>‹#›</a:t>
            </a:fld>
            <a:endParaRPr lang="zh-CN" alt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852778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16D1632-F2A6-4035-8CF4-FD19A9DFD941}" type="datetimeFigureOut">
              <a:rPr lang="zh-CN" altLang="en-US" smtClean="0"/>
              <a:t>2024/11/9</a:t>
            </a:fld>
            <a:endParaRPr lang="zh-CN" alt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DF716AD0-74F0-4575-9691-A8B0A2459D24}" type="slidenum">
              <a:rPr lang="zh-CN" altLang="en-US" smtClean="0"/>
              <a:t>‹#›</a:t>
            </a:fld>
            <a:endParaRPr lang="zh-CN" altLang="en-US"/>
          </a:p>
        </p:txBody>
      </p:sp>
    </p:spTree>
    <p:extLst>
      <p:ext uri="{BB962C8B-B14F-4D97-AF65-F5344CB8AC3E}">
        <p14:creationId xmlns:p14="http://schemas.microsoft.com/office/powerpoint/2010/main" val="40272718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7D176D-6E16-F58F-CE4C-3916D9AA4E32}"/>
              </a:ext>
            </a:extLst>
          </p:cNvPr>
          <p:cNvSpPr>
            <a:spLocks noGrp="1"/>
          </p:cNvSpPr>
          <p:nvPr>
            <p:ph type="ctrTitle"/>
          </p:nvPr>
        </p:nvSpPr>
        <p:spPr>
          <a:xfrm>
            <a:off x="638355" y="1122363"/>
            <a:ext cx="10478219" cy="2387600"/>
          </a:xfrm>
        </p:spPr>
        <p:txBody>
          <a:bodyPr/>
          <a:lstStyle/>
          <a:p>
            <a:r>
              <a:rPr lang="zh-CN" altLang="en-US" dirty="0">
                <a:latin typeface="楷体" panose="02010609060101010101" pitchFamily="49" charset="-122"/>
                <a:ea typeface="楷体" panose="02010609060101010101" pitchFamily="49" charset="-122"/>
              </a:rPr>
              <a:t>一个网卡驱动进上游的故事</a:t>
            </a:r>
          </a:p>
        </p:txBody>
      </p:sp>
      <p:sp>
        <p:nvSpPr>
          <p:cNvPr id="3" name="副标题 2">
            <a:extLst>
              <a:ext uri="{FF2B5EF4-FFF2-40B4-BE49-F238E27FC236}">
                <a16:creationId xmlns:a16="http://schemas.microsoft.com/office/drawing/2014/main" id="{80D48DE5-706A-57DE-3361-FC60C134D32F}"/>
              </a:ext>
            </a:extLst>
          </p:cNvPr>
          <p:cNvSpPr>
            <a:spLocks noGrp="1"/>
          </p:cNvSpPr>
          <p:nvPr>
            <p:ph type="subTitle" idx="1"/>
          </p:nvPr>
        </p:nvSpPr>
        <p:spPr/>
        <p:txBody>
          <a:bodyPr/>
          <a:lstStyle/>
          <a:p>
            <a:pPr algn="l"/>
            <a:r>
              <a:rPr lang="zh-CN" altLang="en-US" dirty="0">
                <a:latin typeface="楷体" panose="02010609060101010101" pitchFamily="49" charset="-122"/>
                <a:ea typeface="楷体" panose="02010609060101010101" pitchFamily="49" charset="-122"/>
              </a:rPr>
              <a:t>司延腾：</a:t>
            </a:r>
            <a:r>
              <a:rPr lang="en-US" altLang="zh-CN" dirty="0">
                <a:latin typeface="楷体" panose="02010609060101010101" pitchFamily="49" charset="-122"/>
                <a:ea typeface="楷体" panose="02010609060101010101" pitchFamily="49" charset="-122"/>
              </a:rPr>
              <a:t>Linux</a:t>
            </a:r>
            <a:r>
              <a:rPr lang="zh-CN" altLang="en-US" dirty="0">
                <a:latin typeface="楷体" panose="02010609060101010101" pitchFamily="49" charset="-122"/>
                <a:ea typeface="楷体" panose="02010609060101010101" pitchFamily="49" charset="-122"/>
              </a:rPr>
              <a:t>内核工程师、内核中文文档</a:t>
            </a:r>
            <a:r>
              <a:rPr lang="en-US" altLang="zh-CN" dirty="0">
                <a:latin typeface="楷体" panose="02010609060101010101" pitchFamily="49" charset="-122"/>
                <a:ea typeface="楷体" panose="02010609060101010101" pitchFamily="49" charset="-122"/>
              </a:rPr>
              <a:t>maintainer</a:t>
            </a:r>
          </a:p>
          <a:p>
            <a:pPr algn="l"/>
            <a:r>
              <a:rPr lang="en-US" altLang="zh-CN" dirty="0">
                <a:latin typeface="楷体" panose="02010609060101010101" pitchFamily="49" charset="-122"/>
                <a:ea typeface="楷体" panose="02010609060101010101" pitchFamily="49" charset="-122"/>
              </a:rPr>
              <a:t>Email</a:t>
            </a:r>
            <a:r>
              <a:rPr lang="zh-CN" altLang="en-US" dirty="0">
                <a:latin typeface="楷体" panose="02010609060101010101" pitchFamily="49" charset="-122"/>
                <a:ea typeface="楷体" panose="02010609060101010101" pitchFamily="49" charset="-122"/>
              </a:rPr>
              <a:t>：</a:t>
            </a:r>
            <a:r>
              <a:rPr lang="en-US" altLang="zh-CN" dirty="0" err="1">
                <a:latin typeface="楷体" panose="02010609060101010101" pitchFamily="49" charset="-122"/>
                <a:ea typeface="楷体" panose="02010609060101010101" pitchFamily="49" charset="-122"/>
              </a:rPr>
              <a:t>si.yanteng@linux.dev</a:t>
            </a:r>
            <a:endParaRPr lang="en-US" altLang="zh-CN"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94355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9251D1-33CD-2217-4A5B-5A431CC545E9}"/>
              </a:ext>
            </a:extLst>
          </p:cNvPr>
          <p:cNvSpPr>
            <a:spLocks noGrp="1"/>
          </p:cNvSpPr>
          <p:nvPr>
            <p:ph type="title"/>
          </p:nvPr>
        </p:nvSpPr>
        <p:spPr/>
        <p:txBody>
          <a:bodyPr/>
          <a:lstStyle/>
          <a:p>
            <a:r>
              <a:rPr lang="zh-CN" altLang="en-US" dirty="0">
                <a:latin typeface="楷体" panose="02010609060101010101" pitchFamily="49" charset="-122"/>
                <a:ea typeface="楷体" panose="02010609060101010101" pitchFamily="49" charset="-122"/>
              </a:rPr>
              <a:t>关于我</a:t>
            </a:r>
          </a:p>
        </p:txBody>
      </p:sp>
      <p:sp>
        <p:nvSpPr>
          <p:cNvPr id="3" name="内容占位符 2">
            <a:extLst>
              <a:ext uri="{FF2B5EF4-FFF2-40B4-BE49-F238E27FC236}">
                <a16:creationId xmlns:a16="http://schemas.microsoft.com/office/drawing/2014/main" id="{6A145765-FEB9-70A0-8CDB-6926C6655AE5}"/>
              </a:ext>
            </a:extLst>
          </p:cNvPr>
          <p:cNvSpPr>
            <a:spLocks noGrp="1"/>
          </p:cNvSpPr>
          <p:nvPr>
            <p:ph idx="1"/>
          </p:nvPr>
        </p:nvSpPr>
        <p:spPr/>
        <p:txBody>
          <a:bodyPr/>
          <a:lstStyle/>
          <a:p>
            <a:r>
              <a:rPr lang="zh-CN" altLang="en-US" dirty="0">
                <a:latin typeface="楷体" panose="02010609060101010101" pitchFamily="49" charset="-122"/>
                <a:ea typeface="楷体" panose="02010609060101010101" pitchFamily="49" charset="-122"/>
              </a:rPr>
              <a:t>一名</a:t>
            </a:r>
            <a:r>
              <a:rPr lang="en-US" altLang="zh-CN" dirty="0">
                <a:latin typeface="楷体" panose="02010609060101010101" pitchFamily="49" charset="-122"/>
                <a:ea typeface="楷体" panose="02010609060101010101" pitchFamily="49" charset="-122"/>
              </a:rPr>
              <a:t>Linux</a:t>
            </a:r>
            <a:r>
              <a:rPr lang="zh-CN" altLang="en-US" dirty="0">
                <a:latin typeface="楷体" panose="02010609060101010101" pitchFamily="49" charset="-122"/>
                <a:ea typeface="楷体" panose="02010609060101010101" pitchFamily="49" charset="-122"/>
              </a:rPr>
              <a:t>工程师、</a:t>
            </a:r>
            <a:r>
              <a:rPr lang="en-US" altLang="zh-CN" dirty="0">
                <a:latin typeface="楷体" panose="02010609060101010101" pitchFamily="49" charset="-122"/>
                <a:ea typeface="楷体" panose="02010609060101010101" pitchFamily="49" charset="-122"/>
              </a:rPr>
              <a:t>Linux</a:t>
            </a:r>
            <a:r>
              <a:rPr lang="zh-CN" altLang="en-US" dirty="0">
                <a:latin typeface="楷体" panose="02010609060101010101" pitchFamily="49" charset="-122"/>
                <a:ea typeface="楷体" panose="02010609060101010101" pitchFamily="49" charset="-122"/>
              </a:rPr>
              <a:t>内核社区开发者。曾在国内某</a:t>
            </a:r>
            <a:r>
              <a:rPr lang="en-US" altLang="zh-CN" dirty="0">
                <a:latin typeface="楷体" panose="02010609060101010101" pitchFamily="49" charset="-122"/>
                <a:ea typeface="楷体" panose="02010609060101010101" pitchFamily="49" charset="-122"/>
              </a:rPr>
              <a:t>CPU</a:t>
            </a:r>
            <a:r>
              <a:rPr lang="zh-CN" altLang="en-US" dirty="0">
                <a:latin typeface="楷体" panose="02010609060101010101" pitchFamily="49" charset="-122"/>
                <a:ea typeface="楷体" panose="02010609060101010101" pitchFamily="49" charset="-122"/>
              </a:rPr>
              <a:t>厂工作过一段时间，工作内容是围绕产品内核和社区内核进行研发，现就职于国内一家操作系统厂，主要负责定位</a:t>
            </a:r>
            <a:r>
              <a:rPr lang="en-US" altLang="zh-CN" dirty="0">
                <a:latin typeface="楷体" panose="02010609060101010101" pitchFamily="49" charset="-122"/>
                <a:ea typeface="楷体" panose="02010609060101010101" pitchFamily="49" charset="-122"/>
              </a:rPr>
              <a:t>bug</a:t>
            </a:r>
            <a:r>
              <a:rPr lang="zh-CN" altLang="en-US" dirty="0">
                <a:latin typeface="楷体" panose="02010609060101010101" pitchFamily="49" charset="-122"/>
                <a:ea typeface="楷体" panose="02010609060101010101" pitchFamily="49" charset="-122"/>
              </a:rPr>
              <a:t>并修复，还有内核同源的工作；内核社区这边，主要搞架构相关的驱动开发和中文文档，目前一共有</a:t>
            </a:r>
            <a:r>
              <a:rPr lang="en-US" altLang="zh-CN" dirty="0">
                <a:latin typeface="楷体" panose="02010609060101010101" pitchFamily="49" charset="-122"/>
                <a:ea typeface="楷体" panose="02010609060101010101" pitchFamily="49" charset="-122"/>
              </a:rPr>
              <a:t>240</a:t>
            </a:r>
            <a:r>
              <a:rPr lang="zh-CN" altLang="en-US" dirty="0">
                <a:latin typeface="楷体" panose="02010609060101010101" pitchFamily="49" charset="-122"/>
                <a:ea typeface="楷体" panose="02010609060101010101" pitchFamily="49" charset="-122"/>
              </a:rPr>
              <a:t>个补丁进上游，同时，我也获得一个中文文档</a:t>
            </a:r>
            <a:r>
              <a:rPr lang="en-US" altLang="zh-CN" dirty="0" err="1">
                <a:latin typeface="楷体" panose="02010609060101010101" pitchFamily="49" charset="-122"/>
                <a:ea typeface="楷体" panose="02010609060101010101" pitchFamily="49" charset="-122"/>
              </a:rPr>
              <a:t>maintianer</a:t>
            </a:r>
            <a:r>
              <a:rPr lang="zh-CN" altLang="en-US" dirty="0">
                <a:latin typeface="楷体" panose="02010609060101010101" pitchFamily="49" charset="-122"/>
                <a:ea typeface="楷体" panose="02010609060101010101" pitchFamily="49" charset="-122"/>
              </a:rPr>
              <a:t>的席位。</a:t>
            </a:r>
          </a:p>
        </p:txBody>
      </p:sp>
    </p:spTree>
    <p:extLst>
      <p:ext uri="{BB962C8B-B14F-4D97-AF65-F5344CB8AC3E}">
        <p14:creationId xmlns:p14="http://schemas.microsoft.com/office/powerpoint/2010/main" val="3072921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93FBFA-E909-A211-D2A0-D8A536FB106A}"/>
              </a:ext>
            </a:extLst>
          </p:cNvPr>
          <p:cNvSpPr>
            <a:spLocks noGrp="1"/>
          </p:cNvSpPr>
          <p:nvPr>
            <p:ph type="title"/>
          </p:nvPr>
        </p:nvSpPr>
        <p:spPr/>
        <p:txBody>
          <a:bodyPr/>
          <a:lstStyle/>
          <a:p>
            <a:r>
              <a:rPr lang="zh-CN" altLang="en-US" dirty="0">
                <a:latin typeface="楷体" panose="02010609060101010101" pitchFamily="49" charset="-122"/>
                <a:ea typeface="楷体" panose="02010609060101010101" pitchFamily="49" charset="-122"/>
              </a:rPr>
              <a:t>网卡进上游的背景</a:t>
            </a:r>
          </a:p>
        </p:txBody>
      </p:sp>
      <p:sp>
        <p:nvSpPr>
          <p:cNvPr id="3" name="内容占位符 2">
            <a:extLst>
              <a:ext uri="{FF2B5EF4-FFF2-40B4-BE49-F238E27FC236}">
                <a16:creationId xmlns:a16="http://schemas.microsoft.com/office/drawing/2014/main" id="{7C8B6AEE-4A30-56DE-BF33-FCBE062E7E94}"/>
              </a:ext>
            </a:extLst>
          </p:cNvPr>
          <p:cNvSpPr>
            <a:spLocks noGrp="1"/>
          </p:cNvSpPr>
          <p:nvPr>
            <p:ph idx="1"/>
          </p:nvPr>
        </p:nvSpPr>
        <p:spPr/>
        <p:txBody>
          <a:bodyPr/>
          <a:lstStyle/>
          <a:p>
            <a:r>
              <a:rPr lang="zh-CN" altLang="en-US" dirty="0">
                <a:latin typeface="楷体" panose="02010609060101010101" pitchFamily="49" charset="-122"/>
                <a:ea typeface="楷体" panose="02010609060101010101" pitchFamily="49" charset="-122"/>
              </a:rPr>
              <a:t>这是我在某</a:t>
            </a:r>
            <a:r>
              <a:rPr lang="en-US" altLang="zh-CN" dirty="0">
                <a:latin typeface="楷体" panose="02010609060101010101" pitchFamily="49" charset="-122"/>
                <a:ea typeface="楷体" panose="02010609060101010101" pitchFamily="49" charset="-122"/>
              </a:rPr>
              <a:t>CPU</a:t>
            </a:r>
            <a:r>
              <a:rPr lang="zh-CN" altLang="en-US" dirty="0">
                <a:latin typeface="楷体" panose="02010609060101010101" pitchFamily="49" charset="-122"/>
                <a:ea typeface="楷体" panose="02010609060101010101" pitchFamily="49" charset="-122"/>
              </a:rPr>
              <a:t>厂工作时做的一个项目，该项目的目标是把公司所有产品序列的网卡控制器驱动代码全部做进上游主线内核。因为该控制器</a:t>
            </a:r>
            <a:r>
              <a:rPr lang="en-US" altLang="zh-CN" dirty="0">
                <a:latin typeface="楷体" panose="02010609060101010101" pitchFamily="49" charset="-122"/>
                <a:ea typeface="楷体" panose="02010609060101010101" pitchFamily="49" charset="-122"/>
              </a:rPr>
              <a:t>IP</a:t>
            </a:r>
            <a:r>
              <a:rPr lang="zh-CN" altLang="en-US" dirty="0">
                <a:latin typeface="楷体" panose="02010609060101010101" pitchFamily="49" charset="-122"/>
                <a:ea typeface="楷体" panose="02010609060101010101" pitchFamily="49" charset="-122"/>
              </a:rPr>
              <a:t>有点像</a:t>
            </a:r>
            <a:r>
              <a:rPr lang="en-US" altLang="zh-CN" dirty="0" err="1">
                <a:latin typeface="楷体" panose="02010609060101010101" pitchFamily="49" charset="-122"/>
                <a:ea typeface="楷体" panose="02010609060101010101" pitchFamily="49" charset="-122"/>
              </a:rPr>
              <a:t>synopsys</a:t>
            </a:r>
            <a:r>
              <a:rPr lang="zh-CN" altLang="en-US" dirty="0">
                <a:latin typeface="楷体" panose="02010609060101010101" pitchFamily="49" charset="-122"/>
                <a:ea typeface="楷体" panose="02010609060101010101" pitchFamily="49" charset="-122"/>
              </a:rPr>
              <a:t>的</a:t>
            </a:r>
            <a:r>
              <a:rPr lang="en-US" altLang="zh-CN" dirty="0">
                <a:latin typeface="楷体" panose="02010609060101010101" pitchFamily="49" charset="-122"/>
                <a:ea typeface="楷体" panose="02010609060101010101" pitchFamily="49" charset="-122"/>
              </a:rPr>
              <a:t>《</a:t>
            </a:r>
            <a:r>
              <a:rPr lang="en-US" altLang="zh-CN" dirty="0" err="1">
                <a:latin typeface="楷体" panose="02010609060101010101" pitchFamily="49" charset="-122"/>
                <a:ea typeface="楷体" panose="02010609060101010101" pitchFamily="49" charset="-122"/>
              </a:rPr>
              <a:t>Designware</a:t>
            </a:r>
            <a:r>
              <a:rPr lang="en-US" altLang="zh-CN" dirty="0">
                <a:latin typeface="楷体" panose="02010609060101010101" pitchFamily="49" charset="-122"/>
                <a:ea typeface="楷体" panose="02010609060101010101" pitchFamily="49" charset="-122"/>
              </a:rPr>
              <a:t> GMAC IP Ethernet Databook v3.X》</a:t>
            </a:r>
            <a:r>
              <a:rPr lang="zh-CN" altLang="en-US" dirty="0">
                <a:latin typeface="楷体" panose="02010609060101010101" pitchFamily="49" charset="-122"/>
                <a:ea typeface="楷体" panose="02010609060101010101" pitchFamily="49" charset="-122"/>
              </a:rPr>
              <a:t>，所以我拿到产品驱动代码是</a:t>
            </a:r>
            <a:r>
              <a:rPr lang="en-US" altLang="zh-CN" dirty="0">
                <a:latin typeface="楷体" panose="02010609060101010101" pitchFamily="49" charset="-122"/>
                <a:ea typeface="楷体" panose="02010609060101010101" pitchFamily="49" charset="-122"/>
              </a:rPr>
              <a:t>copy</a:t>
            </a:r>
            <a:r>
              <a:rPr lang="zh-CN" altLang="en-US" dirty="0">
                <a:latin typeface="楷体" panose="02010609060101010101" pitchFamily="49" charset="-122"/>
                <a:ea typeface="楷体" panose="02010609060101010101" pitchFamily="49" charset="-122"/>
              </a:rPr>
              <a:t>了一份</a:t>
            </a:r>
            <a:r>
              <a:rPr lang="en-US" altLang="zh-CN" dirty="0" err="1">
                <a:latin typeface="楷体" panose="02010609060101010101" pitchFamily="49" charset="-122"/>
                <a:ea typeface="楷体" panose="02010609060101010101" pitchFamily="49" charset="-122"/>
              </a:rPr>
              <a:t>stmmac</a:t>
            </a:r>
            <a:r>
              <a:rPr lang="zh-CN" altLang="en-US" dirty="0">
                <a:latin typeface="楷体" panose="02010609060101010101" pitchFamily="49" charset="-122"/>
                <a:ea typeface="楷体" panose="02010609060101010101" pitchFamily="49" charset="-122"/>
              </a:rPr>
              <a:t>的驱动目录，在此基础上进行移植的。这样的代码上游肯定是不接受的，上游说应该复用</a:t>
            </a:r>
            <a:r>
              <a:rPr lang="en-US" altLang="zh-CN" dirty="0" err="1">
                <a:latin typeface="楷体" panose="02010609060101010101" pitchFamily="49" charset="-122"/>
                <a:ea typeface="楷体" panose="02010609060101010101" pitchFamily="49" charset="-122"/>
              </a:rPr>
              <a:t>stmmac</a:t>
            </a:r>
            <a:r>
              <a:rPr lang="zh-CN" altLang="en-US" dirty="0">
                <a:latin typeface="楷体" panose="02010609060101010101" pitchFamily="49" charset="-122"/>
                <a:ea typeface="楷体" panose="02010609060101010101" pitchFamily="49" charset="-122"/>
              </a:rPr>
              <a:t>的驱动框架，不能暴力拷贝，但是</a:t>
            </a:r>
            <a:r>
              <a:rPr lang="en-US" altLang="zh-CN" dirty="0" err="1">
                <a:latin typeface="楷体" panose="02010609060101010101" pitchFamily="49" charset="-122"/>
                <a:ea typeface="楷体" panose="02010609060101010101" pitchFamily="49" charset="-122"/>
              </a:rPr>
              <a:t>stmmac</a:t>
            </a:r>
            <a:r>
              <a:rPr lang="zh-CN" altLang="en-US" dirty="0">
                <a:latin typeface="楷体" panose="02010609060101010101" pitchFamily="49" charset="-122"/>
                <a:ea typeface="楷体" panose="02010609060101010101" pitchFamily="49" charset="-122"/>
              </a:rPr>
              <a:t>的驱动框架是照着</a:t>
            </a:r>
            <a:r>
              <a:rPr lang="en-US" altLang="zh-CN" dirty="0" err="1">
                <a:latin typeface="楷体" panose="02010609060101010101" pitchFamily="49" charset="-122"/>
                <a:ea typeface="楷体" panose="02010609060101010101" pitchFamily="49" charset="-122"/>
              </a:rPr>
              <a:t>synopsys</a:t>
            </a:r>
            <a:r>
              <a:rPr lang="zh-CN" altLang="en-US" dirty="0">
                <a:latin typeface="楷体" panose="02010609060101010101" pitchFamily="49" charset="-122"/>
                <a:ea typeface="楷体" panose="02010609060101010101" pitchFamily="49" charset="-122"/>
              </a:rPr>
              <a:t>的</a:t>
            </a:r>
            <a:r>
              <a:rPr lang="en-US" altLang="zh-CN" dirty="0">
                <a:latin typeface="楷体" panose="02010609060101010101" pitchFamily="49" charset="-122"/>
                <a:ea typeface="楷体" panose="02010609060101010101" pitchFamily="49" charset="-122"/>
              </a:rPr>
              <a:t>IP</a:t>
            </a:r>
            <a:r>
              <a:rPr lang="zh-CN" altLang="en-US" dirty="0">
                <a:latin typeface="楷体" panose="02010609060101010101" pitchFamily="49" charset="-122"/>
                <a:ea typeface="楷体" panose="02010609060101010101" pitchFamily="49" charset="-122"/>
              </a:rPr>
              <a:t>规范写的，而我们的硬件</a:t>
            </a:r>
            <a:r>
              <a:rPr lang="en-US" altLang="zh-CN" dirty="0">
                <a:latin typeface="楷体" panose="02010609060101010101" pitchFamily="49" charset="-122"/>
                <a:ea typeface="楷体" panose="02010609060101010101" pitchFamily="49" charset="-122"/>
              </a:rPr>
              <a:t>IP</a:t>
            </a:r>
            <a:r>
              <a:rPr lang="zh-CN" altLang="en-US" dirty="0">
                <a:latin typeface="楷体" panose="02010609060101010101" pitchFamily="49" charset="-122"/>
                <a:ea typeface="楷体" panose="02010609060101010101" pitchFamily="49" charset="-122"/>
              </a:rPr>
              <a:t>虽然有点像</a:t>
            </a:r>
            <a:r>
              <a:rPr lang="en-US" altLang="zh-CN" dirty="0" err="1">
                <a:latin typeface="楷体" panose="02010609060101010101" pitchFamily="49" charset="-122"/>
                <a:ea typeface="楷体" panose="02010609060101010101" pitchFamily="49" charset="-122"/>
              </a:rPr>
              <a:t>synopsys</a:t>
            </a:r>
            <a:r>
              <a:rPr lang="zh-CN" altLang="en-US" dirty="0">
                <a:latin typeface="楷体" panose="02010609060101010101" pitchFamily="49" charset="-122"/>
                <a:ea typeface="楷体" panose="02010609060101010101" pitchFamily="49" charset="-122"/>
              </a:rPr>
              <a:t>，但是毕竟不一样，在不动公共代码框架的前提下，把我们的驱动嵌入进去，难度巨大。在这样的背景下，公司一度决定放弃该项目。</a:t>
            </a:r>
          </a:p>
        </p:txBody>
      </p:sp>
    </p:spTree>
    <p:extLst>
      <p:ext uri="{BB962C8B-B14F-4D97-AF65-F5344CB8AC3E}">
        <p14:creationId xmlns:p14="http://schemas.microsoft.com/office/powerpoint/2010/main" val="4042278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133876-B056-5C7F-7EE3-EB9C259336D8}"/>
              </a:ext>
            </a:extLst>
          </p:cNvPr>
          <p:cNvSpPr>
            <a:spLocks noGrp="1"/>
          </p:cNvSpPr>
          <p:nvPr>
            <p:ph type="title"/>
          </p:nvPr>
        </p:nvSpPr>
        <p:spPr/>
        <p:txBody>
          <a:bodyPr/>
          <a:lstStyle/>
          <a:p>
            <a:r>
              <a:rPr lang="zh-CN" altLang="en-US" dirty="0">
                <a:latin typeface="楷体" panose="02010609060101010101" pitchFamily="49" charset="-122"/>
                <a:ea typeface="楷体" panose="02010609060101010101" pitchFamily="49" charset="-122"/>
              </a:rPr>
              <a:t>遇到的困难</a:t>
            </a:r>
          </a:p>
        </p:txBody>
      </p:sp>
      <p:sp>
        <p:nvSpPr>
          <p:cNvPr id="3" name="内容占位符 2">
            <a:extLst>
              <a:ext uri="{FF2B5EF4-FFF2-40B4-BE49-F238E27FC236}">
                <a16:creationId xmlns:a16="http://schemas.microsoft.com/office/drawing/2014/main" id="{CF9C73E9-4A40-3656-AD37-361EC26C6802}"/>
              </a:ext>
            </a:extLst>
          </p:cNvPr>
          <p:cNvSpPr>
            <a:spLocks noGrp="1"/>
          </p:cNvSpPr>
          <p:nvPr>
            <p:ph idx="1"/>
          </p:nvPr>
        </p:nvSpPr>
        <p:spPr/>
        <p:txBody>
          <a:bodyPr/>
          <a:lstStyle/>
          <a:p>
            <a:r>
              <a:rPr lang="en-US" altLang="zh-CN" dirty="0" err="1">
                <a:latin typeface="楷体" panose="02010609060101010101" pitchFamily="49" charset="-122"/>
                <a:ea typeface="楷体" panose="02010609060101010101" pitchFamily="49" charset="-122"/>
              </a:rPr>
              <a:t>Netdev</a:t>
            </a:r>
            <a:r>
              <a:rPr lang="zh-CN" altLang="en-US" dirty="0">
                <a:latin typeface="楷体" panose="02010609060101010101" pitchFamily="49" charset="-122"/>
                <a:ea typeface="楷体" panose="02010609060101010101" pitchFamily="49" charset="-122"/>
              </a:rPr>
              <a:t>严苛的代码质量</a:t>
            </a: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上有社区维护者之间的分歧</a:t>
            </a: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巨大的移植难度（繁多的产品序列）</a:t>
            </a: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项目周期（</a:t>
            </a:r>
            <a:r>
              <a:rPr lang="en-US" altLang="zh-CN" dirty="0">
                <a:latin typeface="楷体" panose="02010609060101010101" pitchFamily="49" charset="-122"/>
                <a:ea typeface="楷体" panose="02010609060101010101" pitchFamily="49" charset="-122"/>
              </a:rPr>
              <a:t>KPI</a:t>
            </a:r>
            <a:r>
              <a:rPr lang="zh-CN" altLang="en-US" dirty="0">
                <a:latin typeface="楷体" panose="02010609060101010101" pitchFamily="49" charset="-122"/>
                <a:ea typeface="楷体" panose="02010609060101010101" pitchFamily="49" charset="-122"/>
              </a:rPr>
              <a:t>）</a:t>
            </a: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急着提桶跑路</a:t>
            </a:r>
            <a:endParaRPr lang="en-US" altLang="zh-CN"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56467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FCD7DB-CDB9-AC92-0EEF-AB20B0FC7860}"/>
              </a:ext>
            </a:extLst>
          </p:cNvPr>
          <p:cNvSpPr>
            <a:spLocks noGrp="1"/>
          </p:cNvSpPr>
          <p:nvPr>
            <p:ph type="title"/>
          </p:nvPr>
        </p:nvSpPr>
        <p:spPr/>
        <p:txBody>
          <a:bodyPr/>
          <a:lstStyle/>
          <a:p>
            <a:r>
              <a:rPr lang="zh-CN" altLang="en-US" dirty="0">
                <a:latin typeface="楷体" panose="02010609060101010101" pitchFamily="49" charset="-122"/>
                <a:ea typeface="楷体" panose="02010609060101010101" pitchFamily="49" charset="-122"/>
              </a:rPr>
              <a:t>驱动代码框架</a:t>
            </a:r>
          </a:p>
        </p:txBody>
      </p:sp>
      <p:sp>
        <p:nvSpPr>
          <p:cNvPr id="3" name="内容占位符 2">
            <a:extLst>
              <a:ext uri="{FF2B5EF4-FFF2-40B4-BE49-F238E27FC236}">
                <a16:creationId xmlns:a16="http://schemas.microsoft.com/office/drawing/2014/main" id="{8999D1DB-6F29-AD77-AEB0-9B9B18475A68}"/>
              </a:ext>
            </a:extLst>
          </p:cNvPr>
          <p:cNvSpPr>
            <a:spLocks noGrp="1"/>
          </p:cNvSpPr>
          <p:nvPr>
            <p:ph idx="1"/>
          </p:nvPr>
        </p:nvSpPr>
        <p:spPr/>
        <p:txBody>
          <a:bodyPr>
            <a:normAutofit fontScale="62500" lnSpcReduction="20000"/>
          </a:bodyPr>
          <a:lstStyle/>
          <a:p>
            <a:r>
              <a:rPr lang="en-US" altLang="zh-CN" dirty="0">
                <a:latin typeface="Microsoft JhengHei" panose="020B0604030504040204" pitchFamily="34" charset="-120"/>
                <a:ea typeface="Microsoft JhengHei" panose="020B0604030504040204" pitchFamily="34" charset="-120"/>
              </a:rPr>
              <a:t>drivers/net/ethernet/</a:t>
            </a:r>
            <a:r>
              <a:rPr lang="en-US" altLang="zh-CN" dirty="0" err="1">
                <a:latin typeface="Microsoft JhengHei" panose="020B0604030504040204" pitchFamily="34" charset="-120"/>
                <a:ea typeface="Microsoft JhengHei" panose="020B0604030504040204" pitchFamily="34" charset="-120"/>
              </a:rPr>
              <a:t>stmicro</a:t>
            </a:r>
            <a:r>
              <a:rPr lang="en-US" altLang="zh-CN" dirty="0">
                <a:latin typeface="Microsoft JhengHei" panose="020B0604030504040204" pitchFamily="34" charset="-120"/>
                <a:ea typeface="Microsoft JhengHei" panose="020B0604030504040204" pitchFamily="34" charset="-120"/>
              </a:rPr>
              <a:t>/</a:t>
            </a:r>
            <a:r>
              <a:rPr lang="en-US" altLang="zh-CN" dirty="0" err="1">
                <a:latin typeface="Microsoft JhengHei" panose="020B0604030504040204" pitchFamily="34" charset="-120"/>
                <a:ea typeface="Microsoft JhengHei" panose="020B0604030504040204" pitchFamily="34" charset="-120"/>
              </a:rPr>
              <a:t>stmmac</a:t>
            </a:r>
            <a:r>
              <a:rPr lang="en-US" altLang="zh-CN" dirty="0">
                <a:latin typeface="Microsoft JhengHei" panose="020B0604030504040204" pitchFamily="34" charset="-120"/>
                <a:ea typeface="Microsoft JhengHei" panose="020B0604030504040204" pitchFamily="34" charset="-120"/>
              </a:rPr>
              <a:t>/</a:t>
            </a:r>
            <a:r>
              <a:rPr lang="en-US" altLang="zh-CN" dirty="0" err="1">
                <a:latin typeface="Microsoft JhengHei" panose="020B0604030504040204" pitchFamily="34" charset="-120"/>
                <a:ea typeface="Microsoft JhengHei" panose="020B0604030504040204" pitchFamily="34" charset="-120"/>
              </a:rPr>
              <a:t>dwmac-loongson.c</a:t>
            </a:r>
            <a:endParaRPr lang="en-US" altLang="zh-CN" dirty="0">
              <a:latin typeface="Microsoft JhengHei" panose="020B0604030504040204" pitchFamily="34" charset="-120"/>
              <a:ea typeface="Microsoft JhengHei" panose="020B0604030504040204" pitchFamily="34" charset="-120"/>
            </a:endParaRPr>
          </a:p>
          <a:p>
            <a:r>
              <a:rPr lang="en-US" altLang="zh-CN" dirty="0">
                <a:latin typeface="Microsoft JhengHei" panose="020B0604030504040204" pitchFamily="34" charset="-120"/>
                <a:ea typeface="Microsoft JhengHei" panose="020B0604030504040204" pitchFamily="34" charset="-120"/>
              </a:rPr>
              <a:t>static struct </a:t>
            </a:r>
            <a:r>
              <a:rPr lang="en-US" altLang="zh-CN" dirty="0" err="1">
                <a:latin typeface="Microsoft JhengHei" panose="020B0604030504040204" pitchFamily="34" charset="-120"/>
                <a:ea typeface="Microsoft JhengHei" panose="020B0604030504040204" pitchFamily="34" charset="-120"/>
              </a:rPr>
              <a:t>pci_driver</a:t>
            </a:r>
            <a:r>
              <a:rPr lang="en-US" altLang="zh-CN" dirty="0">
                <a:latin typeface="Microsoft JhengHei" panose="020B0604030504040204" pitchFamily="34" charset="-120"/>
                <a:ea typeface="Microsoft JhengHei" panose="020B0604030504040204" pitchFamily="34" charset="-120"/>
              </a:rPr>
              <a:t> </a:t>
            </a:r>
            <a:r>
              <a:rPr lang="en-US" altLang="zh-CN" dirty="0" err="1">
                <a:latin typeface="Microsoft JhengHei" panose="020B0604030504040204" pitchFamily="34" charset="-120"/>
                <a:ea typeface="Microsoft JhengHei" panose="020B0604030504040204" pitchFamily="34" charset="-120"/>
              </a:rPr>
              <a:t>loongson_dwmac_driver</a:t>
            </a:r>
            <a:r>
              <a:rPr lang="en-US" altLang="zh-CN" dirty="0">
                <a:latin typeface="Microsoft JhengHei" panose="020B0604030504040204" pitchFamily="34" charset="-120"/>
                <a:ea typeface="Microsoft JhengHei" panose="020B0604030504040204" pitchFamily="34" charset="-120"/>
              </a:rPr>
              <a:t> = {</a:t>
            </a:r>
          </a:p>
          <a:p>
            <a:r>
              <a:rPr lang="en-US" altLang="zh-CN" dirty="0">
                <a:latin typeface="Microsoft JhengHei" panose="020B0604030504040204" pitchFamily="34" charset="-120"/>
                <a:ea typeface="Microsoft JhengHei" panose="020B0604030504040204" pitchFamily="34" charset="-120"/>
              </a:rPr>
              <a:t>	.name = "</a:t>
            </a:r>
            <a:r>
              <a:rPr lang="en-US" altLang="zh-CN" dirty="0" err="1">
                <a:latin typeface="Microsoft JhengHei" panose="020B0604030504040204" pitchFamily="34" charset="-120"/>
                <a:ea typeface="Microsoft JhengHei" panose="020B0604030504040204" pitchFamily="34" charset="-120"/>
              </a:rPr>
              <a:t>dwmac-loongson-pci</a:t>
            </a:r>
            <a:r>
              <a:rPr lang="en-US" altLang="zh-CN" dirty="0">
                <a:latin typeface="Microsoft JhengHei" panose="020B0604030504040204" pitchFamily="34" charset="-120"/>
                <a:ea typeface="Microsoft JhengHei" panose="020B0604030504040204" pitchFamily="34" charset="-120"/>
              </a:rPr>
              <a:t>",</a:t>
            </a:r>
          </a:p>
          <a:p>
            <a:r>
              <a:rPr lang="en-US" altLang="zh-CN" dirty="0">
                <a:latin typeface="Microsoft JhengHei" panose="020B0604030504040204" pitchFamily="34" charset="-120"/>
                <a:ea typeface="Microsoft JhengHei" panose="020B0604030504040204" pitchFamily="34" charset="-120"/>
              </a:rPr>
              <a:t>	.</a:t>
            </a:r>
            <a:r>
              <a:rPr lang="en-US" altLang="zh-CN" dirty="0" err="1">
                <a:latin typeface="Microsoft JhengHei" panose="020B0604030504040204" pitchFamily="34" charset="-120"/>
                <a:ea typeface="Microsoft JhengHei" panose="020B0604030504040204" pitchFamily="34" charset="-120"/>
              </a:rPr>
              <a:t>id_table</a:t>
            </a:r>
            <a:r>
              <a:rPr lang="en-US" altLang="zh-CN" dirty="0">
                <a:latin typeface="Microsoft JhengHei" panose="020B0604030504040204" pitchFamily="34" charset="-120"/>
                <a:ea typeface="Microsoft JhengHei" panose="020B0604030504040204" pitchFamily="34" charset="-120"/>
              </a:rPr>
              <a:t> = </a:t>
            </a:r>
            <a:r>
              <a:rPr lang="en-US" altLang="zh-CN" dirty="0" err="1">
                <a:latin typeface="Microsoft JhengHei" panose="020B0604030504040204" pitchFamily="34" charset="-120"/>
                <a:ea typeface="Microsoft JhengHei" panose="020B0604030504040204" pitchFamily="34" charset="-120"/>
              </a:rPr>
              <a:t>loongson_dwmac_id_table</a:t>
            </a:r>
            <a:r>
              <a:rPr lang="en-US" altLang="zh-CN" dirty="0">
                <a:latin typeface="Microsoft JhengHei" panose="020B0604030504040204" pitchFamily="34" charset="-120"/>
                <a:ea typeface="Microsoft JhengHei" panose="020B0604030504040204" pitchFamily="34" charset="-120"/>
              </a:rPr>
              <a:t>,</a:t>
            </a:r>
          </a:p>
          <a:p>
            <a:r>
              <a:rPr lang="en-US" altLang="zh-CN" dirty="0">
                <a:latin typeface="Microsoft JhengHei" panose="020B0604030504040204" pitchFamily="34" charset="-120"/>
                <a:ea typeface="Microsoft JhengHei" panose="020B0604030504040204" pitchFamily="34" charset="-120"/>
              </a:rPr>
              <a:t>	.probe = </a:t>
            </a:r>
            <a:r>
              <a:rPr lang="en-US" altLang="zh-CN" dirty="0" err="1">
                <a:latin typeface="Microsoft JhengHei" panose="020B0604030504040204" pitchFamily="34" charset="-120"/>
                <a:ea typeface="Microsoft JhengHei" panose="020B0604030504040204" pitchFamily="34" charset="-120"/>
              </a:rPr>
              <a:t>loongson_dwmac_probe</a:t>
            </a:r>
            <a:r>
              <a:rPr lang="en-US" altLang="zh-CN" dirty="0">
                <a:latin typeface="Microsoft JhengHei" panose="020B0604030504040204" pitchFamily="34" charset="-120"/>
                <a:ea typeface="Microsoft JhengHei" panose="020B0604030504040204" pitchFamily="34" charset="-120"/>
              </a:rPr>
              <a:t>,</a:t>
            </a:r>
          </a:p>
          <a:p>
            <a:r>
              <a:rPr lang="en-US" altLang="zh-CN" dirty="0">
                <a:latin typeface="Microsoft JhengHei" panose="020B0604030504040204" pitchFamily="34" charset="-120"/>
                <a:ea typeface="Microsoft JhengHei" panose="020B0604030504040204" pitchFamily="34" charset="-120"/>
              </a:rPr>
              <a:t>	.remove = </a:t>
            </a:r>
            <a:r>
              <a:rPr lang="en-US" altLang="zh-CN" dirty="0" err="1">
                <a:latin typeface="Microsoft JhengHei" panose="020B0604030504040204" pitchFamily="34" charset="-120"/>
                <a:ea typeface="Microsoft JhengHei" panose="020B0604030504040204" pitchFamily="34" charset="-120"/>
              </a:rPr>
              <a:t>loongson_dwmac_remove</a:t>
            </a:r>
            <a:r>
              <a:rPr lang="en-US" altLang="zh-CN" dirty="0">
                <a:latin typeface="Microsoft JhengHei" panose="020B0604030504040204" pitchFamily="34" charset="-120"/>
                <a:ea typeface="Microsoft JhengHei" panose="020B0604030504040204" pitchFamily="34" charset="-120"/>
              </a:rPr>
              <a:t>,</a:t>
            </a:r>
          </a:p>
          <a:p>
            <a:r>
              <a:rPr lang="en-US" altLang="zh-CN" dirty="0">
                <a:latin typeface="Microsoft JhengHei" panose="020B0604030504040204" pitchFamily="34" charset="-120"/>
                <a:ea typeface="Microsoft JhengHei" panose="020B0604030504040204" pitchFamily="34" charset="-120"/>
              </a:rPr>
              <a:t>	.driver = {</a:t>
            </a:r>
          </a:p>
          <a:p>
            <a:r>
              <a:rPr lang="en-US" altLang="zh-CN" dirty="0">
                <a:latin typeface="Microsoft JhengHei" panose="020B0604030504040204" pitchFamily="34" charset="-120"/>
                <a:ea typeface="Microsoft JhengHei" panose="020B0604030504040204" pitchFamily="34" charset="-120"/>
              </a:rPr>
              <a:t>		.pm = &amp;</a:t>
            </a:r>
            <a:r>
              <a:rPr lang="en-US" altLang="zh-CN" dirty="0" err="1">
                <a:latin typeface="Microsoft JhengHei" panose="020B0604030504040204" pitchFamily="34" charset="-120"/>
                <a:ea typeface="Microsoft JhengHei" panose="020B0604030504040204" pitchFamily="34" charset="-120"/>
              </a:rPr>
              <a:t>loongson_dwmac_pm_ops</a:t>
            </a:r>
            <a:r>
              <a:rPr lang="en-US" altLang="zh-CN" dirty="0">
                <a:latin typeface="Microsoft JhengHei" panose="020B0604030504040204" pitchFamily="34" charset="-120"/>
                <a:ea typeface="Microsoft JhengHei" panose="020B0604030504040204" pitchFamily="34" charset="-120"/>
              </a:rPr>
              <a:t>,</a:t>
            </a:r>
          </a:p>
          <a:p>
            <a:r>
              <a:rPr lang="en-US" altLang="zh-CN" dirty="0">
                <a:latin typeface="Microsoft JhengHei" panose="020B0604030504040204" pitchFamily="34" charset="-120"/>
                <a:ea typeface="Microsoft JhengHei" panose="020B0604030504040204" pitchFamily="34" charset="-120"/>
              </a:rPr>
              <a:t>	},</a:t>
            </a:r>
          </a:p>
          <a:p>
            <a:r>
              <a:rPr lang="en-US" altLang="zh-CN" dirty="0">
                <a:latin typeface="Microsoft JhengHei" panose="020B0604030504040204" pitchFamily="34" charset="-120"/>
                <a:ea typeface="Microsoft JhengHei" panose="020B0604030504040204" pitchFamily="34" charset="-120"/>
              </a:rPr>
              <a:t>};</a:t>
            </a:r>
            <a:endParaRPr lang="zh-CN" altLang="en-US" dirty="0">
              <a:latin typeface="Microsoft JhengHei" panose="020B0604030504040204" pitchFamily="34" charset="-120"/>
              <a:ea typeface="Microsoft JhengHei" panose="020B0604030504040204" pitchFamily="34" charset="-120"/>
            </a:endParaRPr>
          </a:p>
        </p:txBody>
      </p:sp>
    </p:spTree>
    <p:extLst>
      <p:ext uri="{BB962C8B-B14F-4D97-AF65-F5344CB8AC3E}">
        <p14:creationId xmlns:p14="http://schemas.microsoft.com/office/powerpoint/2010/main" val="283637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id="{456AF6E0-8FAF-7EA2-F285-A3585315457A}"/>
              </a:ext>
            </a:extLst>
          </p:cNvPr>
          <p:cNvGraphicFramePr>
            <a:graphicFrameLocks noGrp="1"/>
          </p:cNvGraphicFramePr>
          <p:nvPr>
            <p:extLst>
              <p:ext uri="{D42A27DB-BD31-4B8C-83A1-F6EECF244321}">
                <p14:modId xmlns:p14="http://schemas.microsoft.com/office/powerpoint/2010/main" val="4293495676"/>
              </p:ext>
            </p:extLst>
          </p:nvPr>
        </p:nvGraphicFramePr>
        <p:xfrm>
          <a:off x="1070185" y="1428571"/>
          <a:ext cx="9408908" cy="3294063"/>
        </p:xfrm>
        <a:graphic>
          <a:graphicData uri="http://schemas.openxmlformats.org/drawingml/2006/table">
            <a:tbl>
              <a:tblPr>
                <a:tableStyleId>{5C22544A-7EE6-4342-B048-85BDC9FD1C3A}</a:tableStyleId>
              </a:tblPr>
              <a:tblGrid>
                <a:gridCol w="4882041">
                  <a:extLst>
                    <a:ext uri="{9D8B030D-6E8A-4147-A177-3AD203B41FA5}">
                      <a16:colId xmlns:a16="http://schemas.microsoft.com/office/drawing/2014/main" val="3218932544"/>
                    </a:ext>
                  </a:extLst>
                </a:gridCol>
                <a:gridCol w="4526867">
                  <a:extLst>
                    <a:ext uri="{9D8B030D-6E8A-4147-A177-3AD203B41FA5}">
                      <a16:colId xmlns:a16="http://schemas.microsoft.com/office/drawing/2014/main" val="2946437567"/>
                    </a:ext>
                  </a:extLst>
                </a:gridCol>
              </a:tblGrid>
              <a:tr h="366007">
                <a:tc>
                  <a:txBody>
                    <a:bodyPr/>
                    <a:lstStyle/>
                    <a:p>
                      <a:pPr algn="l" fontAlgn="ctr"/>
                      <a:r>
                        <a:rPr lang="en-US" sz="800" u="none" strike="noStrike" dirty="0">
                          <a:effectLst/>
                        </a:rPr>
                        <a:t>v1: &lt;https://lore.kernel.org/loongarch/cover.1689215889.git.chenfeiyang@loongson.cn/&gt;</a:t>
                      </a:r>
                      <a:endParaRPr lang="en-US" sz="800" b="0" i="0" u="none" strike="noStrike" dirty="0">
                        <a:solidFill>
                          <a:srgbClr val="000000"/>
                        </a:solidFill>
                        <a:effectLst/>
                        <a:latin typeface="Courier New" panose="02070309020205020404" pitchFamily="49" charset="0"/>
                        <a:ea typeface="等线" panose="02010600030101010101" pitchFamily="2" charset="-122"/>
                      </a:endParaRPr>
                    </a:p>
                  </a:txBody>
                  <a:tcPr marL="4705" marR="4705" marT="4705" marB="0" anchor="ctr"/>
                </a:tc>
                <a:tc>
                  <a:txBody>
                    <a:bodyPr/>
                    <a:lstStyle/>
                    <a:p>
                      <a:pPr algn="l" fontAlgn="ctr"/>
                      <a:r>
                        <a:rPr lang="en-US" sz="800" u="none" strike="noStrike">
                          <a:effectLst/>
                        </a:rPr>
                        <a:t>v10: &lt;https://lore.kernel.org/netdev/cover.1712668711.git.siyanteng@loongson.cn/&gt;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extLst>
                  <a:ext uri="{0D108BD9-81ED-4DB2-BD59-A6C34878D82A}">
                    <a16:rowId xmlns:a16="http://schemas.microsoft.com/office/drawing/2014/main" val="3993960173"/>
                  </a:ext>
                </a:extLst>
              </a:tr>
              <a:tr h="366007">
                <a:tc>
                  <a:txBody>
                    <a:bodyPr/>
                    <a:lstStyle/>
                    <a:p>
                      <a:pPr algn="l" fontAlgn="ctr"/>
                      <a:r>
                        <a:rPr lang="en-US" sz="800" u="none" strike="noStrike" dirty="0">
                          <a:effectLst/>
                        </a:rPr>
                        <a:t>v2: &lt;https://lore.kernel.org/loongarch/cover.1690439335.git.chenfeiyang@loongson.cn/&gt;</a:t>
                      </a:r>
                      <a:endParaRPr lang="en-US" sz="800" b="0" i="0" u="none" strike="noStrike" dirty="0">
                        <a:solidFill>
                          <a:srgbClr val="185E73"/>
                        </a:solidFill>
                        <a:effectLst/>
                        <a:latin typeface="Courier New" panose="02070309020205020404" pitchFamily="49" charset="0"/>
                        <a:ea typeface="等线" panose="02010600030101010101" pitchFamily="2" charset="-122"/>
                      </a:endParaRPr>
                    </a:p>
                  </a:txBody>
                  <a:tcPr marL="4705" marR="4705" marT="4705" marB="0" anchor="ctr"/>
                </a:tc>
                <a:tc>
                  <a:txBody>
                    <a:bodyPr/>
                    <a:lstStyle/>
                    <a:p>
                      <a:pPr algn="l" fontAlgn="ctr"/>
                      <a:r>
                        <a:rPr lang="en-US" sz="800" u="none" strike="noStrike">
                          <a:effectLst/>
                        </a:rPr>
                        <a:t>v11: &lt;https://lore.kernel.org/netdev/cover.1712917541.git.siyanteng@loongson.cn/&gt;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extLst>
                  <a:ext uri="{0D108BD9-81ED-4DB2-BD59-A6C34878D82A}">
                    <a16:rowId xmlns:a16="http://schemas.microsoft.com/office/drawing/2014/main" val="172660813"/>
                  </a:ext>
                </a:extLst>
              </a:tr>
              <a:tr h="366007">
                <a:tc>
                  <a:txBody>
                    <a:bodyPr/>
                    <a:lstStyle/>
                    <a:p>
                      <a:pPr algn="l" fontAlgn="ctr"/>
                      <a:r>
                        <a:rPr lang="en-US" sz="800" u="none" strike="noStrike">
                          <a:effectLst/>
                        </a:rPr>
                        <a:t>v3: &lt;https://lore.kernel.org/loongarch/cover.1691047285.git.chenfeiyang@loongson.cn/&gt;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tc>
                  <a:txBody>
                    <a:bodyPr/>
                    <a:lstStyle/>
                    <a:p>
                      <a:pPr algn="l" fontAlgn="ctr"/>
                      <a:r>
                        <a:rPr lang="en-US" sz="800" u="none" strike="noStrike">
                          <a:effectLst/>
                        </a:rPr>
                        <a:t>v12: &lt;https://lore.kernel.org/netdev/cover.1714046812.git.siyanteng@loongson.cn/&gt;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extLst>
                  <a:ext uri="{0D108BD9-81ED-4DB2-BD59-A6C34878D82A}">
                    <a16:rowId xmlns:a16="http://schemas.microsoft.com/office/drawing/2014/main" val="798167542"/>
                  </a:ext>
                </a:extLst>
              </a:tr>
              <a:tr h="366007">
                <a:tc>
                  <a:txBody>
                    <a:bodyPr/>
                    <a:lstStyle/>
                    <a:p>
                      <a:pPr algn="l" fontAlgn="ctr"/>
                      <a:r>
                        <a:rPr lang="en-US" sz="800" u="none" strike="noStrike">
                          <a:effectLst/>
                        </a:rPr>
                        <a:t>v4: &lt;https://lore.kernel.org/loongarch/cover.1692696115.git.chenfeiyang@loongson.cn/&gt;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tc>
                  <a:txBody>
                    <a:bodyPr/>
                    <a:lstStyle/>
                    <a:p>
                      <a:pPr algn="l" fontAlgn="ctr"/>
                      <a:r>
                        <a:rPr lang="en-US" sz="800" u="none" strike="noStrike">
                          <a:effectLst/>
                        </a:rPr>
                        <a:t>v13: &lt;https://lore.kernel.org/netdev/cover.1716973237.git.siyanteng@loongson.cn/&gt;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extLst>
                  <a:ext uri="{0D108BD9-81ED-4DB2-BD59-A6C34878D82A}">
                    <a16:rowId xmlns:a16="http://schemas.microsoft.com/office/drawing/2014/main" val="391864289"/>
                  </a:ext>
                </a:extLst>
              </a:tr>
              <a:tr h="366007">
                <a:tc>
                  <a:txBody>
                    <a:bodyPr/>
                    <a:lstStyle/>
                    <a:p>
                      <a:pPr algn="l" fontAlgn="ctr"/>
                      <a:r>
                        <a:rPr lang="en-US" sz="800" u="none" strike="noStrike">
                          <a:effectLst/>
                        </a:rPr>
                        <a:t>v5: &lt;https://lore.kernel.org/netdev/cover.1699533745.git.siyanteng@loongson.cn/&gt;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tc>
                  <a:txBody>
                    <a:bodyPr/>
                    <a:lstStyle/>
                    <a:p>
                      <a:pPr algn="l" fontAlgn="ctr"/>
                      <a:r>
                        <a:rPr lang="en-US" sz="800" u="none" strike="noStrike">
                          <a:effectLst/>
                        </a:rPr>
                        <a:t>v14: &lt;https://lore.kernel.org/netdev/cover.1720512634.git.siyanteng@loongson.cn/&gt;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extLst>
                  <a:ext uri="{0D108BD9-81ED-4DB2-BD59-A6C34878D82A}">
                    <a16:rowId xmlns:a16="http://schemas.microsoft.com/office/drawing/2014/main" val="2835467678"/>
                  </a:ext>
                </a:extLst>
              </a:tr>
              <a:tr h="366007">
                <a:tc>
                  <a:txBody>
                    <a:bodyPr/>
                    <a:lstStyle/>
                    <a:p>
                      <a:pPr algn="l" fontAlgn="ctr"/>
                      <a:r>
                        <a:rPr lang="en-US" sz="800" u="none" strike="noStrike" dirty="0">
                          <a:effectLst/>
                        </a:rPr>
                        <a:t>v6: &lt;https://lore.kernel.org/netdev/cover.1702458672.git.siyanteng@loongson.cn/&gt;</a:t>
                      </a:r>
                      <a:endParaRPr lang="en-US" sz="800" b="0" i="0" u="none" strike="noStrike" dirty="0">
                        <a:solidFill>
                          <a:srgbClr val="185E73"/>
                        </a:solidFill>
                        <a:effectLst/>
                        <a:latin typeface="Courier New" panose="02070309020205020404" pitchFamily="49" charset="0"/>
                        <a:ea typeface="等线" panose="02010600030101010101" pitchFamily="2" charset="-122"/>
                      </a:endParaRPr>
                    </a:p>
                  </a:txBody>
                  <a:tcPr marL="4705" marR="4705" marT="4705" marB="0" anchor="ctr"/>
                </a:tc>
                <a:tc>
                  <a:txBody>
                    <a:bodyPr/>
                    <a:lstStyle/>
                    <a:p>
                      <a:pPr algn="l" fontAlgn="ctr"/>
                      <a:r>
                        <a:rPr lang="en-US" sz="800" u="none" strike="noStrike">
                          <a:effectLst/>
                        </a:rPr>
                        <a:t>RFCv15: &lt;https://lore.kernel.org/netdev/cover.1721645682.git.siyanteng@loongson.cn/&gt;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extLst>
                  <a:ext uri="{0D108BD9-81ED-4DB2-BD59-A6C34878D82A}">
                    <a16:rowId xmlns:a16="http://schemas.microsoft.com/office/drawing/2014/main" val="3753016272"/>
                  </a:ext>
                </a:extLst>
              </a:tr>
              <a:tr h="366007">
                <a:tc>
                  <a:txBody>
                    <a:bodyPr/>
                    <a:lstStyle/>
                    <a:p>
                      <a:pPr algn="l" fontAlgn="ctr"/>
                      <a:r>
                        <a:rPr lang="en-US" sz="800" u="none" strike="noStrike">
                          <a:effectLst/>
                        </a:rPr>
                        <a:t>v7: &lt;https://lore.kernel.org/netdev/cover.1702990507.git.siyanteng@loongson.cn/&gt;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tc>
                  <a:txBody>
                    <a:bodyPr/>
                    <a:lstStyle/>
                    <a:p>
                      <a:pPr algn="l" fontAlgn="ctr"/>
                      <a:r>
                        <a:rPr lang="en-US" sz="800" u="none" strike="noStrike">
                          <a:effectLst/>
                        </a:rPr>
                        <a:t>v15: &lt;https://lore.kernel.org/netdev/cover.1722253726.git.siyanteng@loongson.cn/&gt;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extLst>
                  <a:ext uri="{0D108BD9-81ED-4DB2-BD59-A6C34878D82A}">
                    <a16:rowId xmlns:a16="http://schemas.microsoft.com/office/drawing/2014/main" val="2494945807"/>
                  </a:ext>
                </a:extLst>
              </a:tr>
              <a:tr h="366007">
                <a:tc>
                  <a:txBody>
                    <a:bodyPr/>
                    <a:lstStyle/>
                    <a:p>
                      <a:pPr algn="l" fontAlgn="ctr"/>
                      <a:r>
                        <a:rPr lang="en-US" sz="800" u="none" strike="noStrike">
                          <a:effectLst/>
                        </a:rPr>
                        <a:t>v8: &lt;https://lore.kernel.org/netdev/cover.1706601050.git.siyanteng@loongson.cn/&gt;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tc>
                  <a:txBody>
                    <a:bodyPr/>
                    <a:lstStyle/>
                    <a:p>
                      <a:pPr algn="l" fontAlgn="ctr"/>
                      <a:r>
                        <a:rPr lang="en-US" sz="800" u="none" strike="noStrike">
                          <a:effectLst/>
                        </a:rPr>
                        <a:t>v16: &lt;https://lore.kernel.org/netdev/cover.1722924540.git.siyanteng@loongson.cn/&gt;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extLst>
                  <a:ext uri="{0D108BD9-81ED-4DB2-BD59-A6C34878D82A}">
                    <a16:rowId xmlns:a16="http://schemas.microsoft.com/office/drawing/2014/main" val="2273034704"/>
                  </a:ext>
                </a:extLst>
              </a:tr>
              <a:tr h="366007">
                <a:tc>
                  <a:txBody>
                    <a:bodyPr/>
                    <a:lstStyle/>
                    <a:p>
                      <a:pPr algn="l" fontAlgn="ctr"/>
                      <a:r>
                        <a:rPr lang="en-US" sz="800" u="none" strike="noStrike">
                          <a:effectLst/>
                        </a:rPr>
                        <a:t>v9: &lt;https://lore.kernel.org/netdev/cover.1712407009.git.siyanteng@loongson.cn/&gt;</a:t>
                      </a:r>
                      <a:endParaRPr lang="en-US" sz="800" b="0" i="0" u="none" strike="noStrike">
                        <a:solidFill>
                          <a:srgbClr val="185E73"/>
                        </a:solidFill>
                        <a:effectLst/>
                        <a:latin typeface="Courier New" panose="02070309020205020404" pitchFamily="49" charset="0"/>
                        <a:ea typeface="等线" panose="02010600030101010101" pitchFamily="2" charset="-122"/>
                      </a:endParaRPr>
                    </a:p>
                  </a:txBody>
                  <a:tcPr marL="4705" marR="4705" marT="4705" marB="0" anchor="ctr"/>
                </a:tc>
                <a:tc>
                  <a:txBody>
                    <a:bodyPr/>
                    <a:lstStyle/>
                    <a:p>
                      <a:pPr algn="l" fontAlgn="ctr"/>
                      <a:r>
                        <a:rPr lang="en-US" sz="800" u="none" strike="noStrike" dirty="0">
                          <a:effectLst/>
                        </a:rPr>
                        <a:t>v17: &lt;https://lore.kernel.org/netdev/cover.1723014611.git.siyanteng@loongson.cn/&gt;</a:t>
                      </a:r>
                      <a:endParaRPr lang="en-US" sz="800" b="0" i="0" u="none" strike="noStrike" dirty="0">
                        <a:solidFill>
                          <a:srgbClr val="185E73"/>
                        </a:solidFill>
                        <a:effectLst/>
                        <a:latin typeface="Courier New" panose="02070309020205020404" pitchFamily="49" charset="0"/>
                        <a:ea typeface="等线" panose="02010600030101010101" pitchFamily="2" charset="-122"/>
                      </a:endParaRPr>
                    </a:p>
                  </a:txBody>
                  <a:tcPr marL="4705" marR="4705" marT="4705" marB="0" anchor="ctr"/>
                </a:tc>
                <a:extLst>
                  <a:ext uri="{0D108BD9-81ED-4DB2-BD59-A6C34878D82A}">
                    <a16:rowId xmlns:a16="http://schemas.microsoft.com/office/drawing/2014/main" val="285580140"/>
                  </a:ext>
                </a:extLst>
              </a:tr>
            </a:tbl>
          </a:graphicData>
        </a:graphic>
      </p:graphicFrame>
    </p:spTree>
    <p:extLst>
      <p:ext uri="{BB962C8B-B14F-4D97-AF65-F5344CB8AC3E}">
        <p14:creationId xmlns:p14="http://schemas.microsoft.com/office/powerpoint/2010/main" val="1872964163"/>
      </p:ext>
    </p:extLst>
  </p:cSld>
  <p:clrMapOvr>
    <a:masterClrMapping/>
  </p:clrMapOvr>
</p:sld>
</file>

<file path=ppt/theme/theme1.xml><?xml version="1.0" encoding="utf-8"?>
<a:theme xmlns:a="http://schemas.openxmlformats.org/drawingml/2006/main" name="画廊">
  <a:themeElements>
    <a:clrScheme name="画廊">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画廊">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画廊">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98</TotalTime>
  <Words>868</Words>
  <Application>Microsoft Office PowerPoint</Application>
  <PresentationFormat>宽屏</PresentationFormat>
  <Paragraphs>42</Paragraphs>
  <Slides>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vt:i4>
      </vt:variant>
    </vt:vector>
  </HeadingPairs>
  <TitlesOfParts>
    <vt:vector size="12" baseType="lpstr">
      <vt:lpstr>Microsoft JhengHei</vt:lpstr>
      <vt:lpstr>楷体</vt:lpstr>
      <vt:lpstr>Arial</vt:lpstr>
      <vt:lpstr>Century Gothic</vt:lpstr>
      <vt:lpstr>Courier New</vt:lpstr>
      <vt:lpstr>画廊</vt:lpstr>
      <vt:lpstr>一个网卡驱动进上游的故事</vt:lpstr>
      <vt:lpstr>关于我</vt:lpstr>
      <vt:lpstr>网卡进上游的背景</vt:lpstr>
      <vt:lpstr>遇到的困难</vt:lpstr>
      <vt:lpstr>驱动代码框架</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YanTeng Si</dc:creator>
  <cp:lastModifiedBy>YanTeng Si</cp:lastModifiedBy>
  <cp:revision>3</cp:revision>
  <dcterms:created xsi:type="dcterms:W3CDTF">2024-11-09T13:23:08Z</dcterms:created>
  <dcterms:modified xsi:type="dcterms:W3CDTF">2024-11-09T15:01:46Z</dcterms:modified>
</cp:coreProperties>
</file>