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64" r:id="rId6"/>
    <p:sldId id="257" r:id="rId7"/>
    <p:sldId id="265" r:id="rId8"/>
    <p:sldId id="266" r:id="rId9"/>
    <p:sldId id="267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6157B-6631-48DA-ACF0-5C22F8E5279F}" type="datetimeFigureOut">
              <a:rPr lang="zh-CN" altLang="en-US" smtClean="0"/>
              <a:t>2017/7/14</a:t>
            </a:fld>
            <a:endParaRPr lang="zh-CN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AB3B-30A1-414F-93D9-49AE5671A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4728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60967" y="6356351"/>
            <a:ext cx="292608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356350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992FEC9A-2702-4BDC-B8B7-22CEF72428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960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155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5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159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06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925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3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654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88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973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2017/7/14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FEC9A-2702-4BDC-B8B7-22CEF72428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54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1A70C-8F09-492A-BA63-7426DE2324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b="1">
                <a:latin typeface="Noto Sans" panose="020B0502040504020204" pitchFamily="34" charset="0"/>
              </a:rPr>
              <a:t>The Ciel</a:t>
            </a:r>
            <a:br>
              <a:rPr lang="en-US" altLang="zh-CN" sz="4400" b="1">
                <a:latin typeface="Noto Sans" panose="020B0502040504020204" pitchFamily="34" charset="0"/>
              </a:rPr>
            </a:br>
            <a:r>
              <a:rPr lang="en-US" altLang="zh-CN" sz="2800">
                <a:latin typeface="Noto Sans" panose="020B0502040504020204" pitchFamily="34" charset="0"/>
              </a:rPr>
              <a:t>Automatic Reproducible Building System</a:t>
            </a:r>
            <a:endParaRPr lang="zh-CN" altLang="en-US" sz="3600" dirty="0">
              <a:latin typeface="Noto Sans" panose="020B0502040504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F32AB677-A78A-48A0-9170-E6CE4D16CC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280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自动化可重现构建系统</a:t>
            </a:r>
            <a:endParaRPr lang="zh-CN" altLang="en-US" sz="2800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42749-E989-46A6-AD13-D6ABCCF2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60967" y="6356351"/>
            <a:ext cx="2926080" cy="365125"/>
          </a:xfrm>
        </p:spPr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065171-657A-49C2-8BB9-BFC7864F965C}"/>
              </a:ext>
            </a:extLst>
          </p:cNvPr>
          <p:cNvSpPr txBox="1"/>
          <p:nvPr/>
        </p:nvSpPr>
        <p:spPr>
          <a:xfrm>
            <a:off x="5805182" y="2508308"/>
            <a:ext cx="1979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Noto Sans" panose="020B0502040504020204" pitchFamily="34" charset="0"/>
              </a:rPr>
              <a:t>/</a:t>
            </a:r>
            <a:r>
              <a:rPr lang="en-US" altLang="zh-CN" sz="3200" dirty="0" err="1">
                <a:solidFill>
                  <a:schemeClr val="bg1">
                    <a:lumMod val="75000"/>
                  </a:schemeClr>
                </a:solidFill>
                <a:latin typeface="Noto Sans" panose="020B0502040504020204" pitchFamily="34" charset="0"/>
              </a:rPr>
              <a:t>sjɛl</a:t>
            </a:r>
            <a:r>
              <a:rPr lang="en-US" altLang="zh-CN" sz="3200" dirty="0">
                <a:solidFill>
                  <a:schemeClr val="bg1">
                    <a:lumMod val="75000"/>
                  </a:schemeClr>
                </a:solidFill>
                <a:latin typeface="Noto Sans" panose="020B0502040504020204" pitchFamily="34" charset="0"/>
              </a:rPr>
              <a:t>/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97321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5CD5279-EDBB-4F09-9330-FF5B7F9EA09C}"/>
              </a:ext>
            </a:extLst>
          </p:cNvPr>
          <p:cNvSpPr/>
          <p:nvPr/>
        </p:nvSpPr>
        <p:spPr>
          <a:xfrm>
            <a:off x="628650" y="3200146"/>
            <a:ext cx="3758792" cy="9607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A6629-1CDA-4485-A8D3-EE84ABED3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执行命令 </a:t>
            </a:r>
            <a:r>
              <a:rPr lang="en-US" altLang="zh-CN">
                <a:solidFill>
                  <a:schemeClr val="accent2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ciel</a:t>
            </a:r>
            <a:r>
              <a:rPr lang="en-US" altLang="zh-CN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 build</a:t>
            </a: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  <a:cs typeface="Noto Mono" panose="020B0609030804020204" pitchFamily="49" charset="0"/>
              </a:rPr>
              <a:t> </a:t>
            </a: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0" indent="0">
              <a:buNone/>
            </a:pPr>
            <a:r>
              <a:rPr lang="en-US" altLang="ja-JP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	</a:t>
            </a:r>
            <a:r>
              <a:rPr lang="ja-JP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⇒</a:t>
            </a:r>
            <a:r>
              <a:rPr lang="en-US" altLang="ja-JP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尝试自动调用 </a:t>
            </a:r>
            <a:r>
              <a:rPr lang="en-US" altLang="zh-CN">
                <a:solidFill>
                  <a:schemeClr val="accent2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ciel-build</a:t>
            </a:r>
            <a:endParaRPr lang="en-US" altLang="zh-CN" sz="2400">
              <a:latin typeface="Noto Mono" panose="020B0609030804020204" pitchFamily="49" charset="0"/>
              <a:ea typeface="Noto Mono" panose="020B0609030804020204" pitchFamily="49" charset="0"/>
              <a:cs typeface="Noto Mono" panose="020B0609030804020204" pitchFamily="49" charset="0"/>
            </a:endParaRPr>
          </a:p>
          <a:p>
            <a:pPr marL="0" indent="0">
              <a:buNone/>
            </a:pPr>
            <a:endParaRPr lang="en-US" altLang="zh-CN" sz="1800" b="1">
              <a:latin typeface="Noto Mono" panose="020B0609030804020204" pitchFamily="49" charset="0"/>
              <a:ea typeface="Noto Mono" panose="020B0609030804020204" pitchFamily="49" charset="0"/>
              <a:cs typeface="Noto Mono" panose="020B0609030804020204" pitchFamily="49" charset="0"/>
            </a:endParaRPr>
          </a:p>
          <a:p>
            <a:pPr marL="0" indent="0">
              <a:buNone/>
            </a:pPr>
            <a:r>
              <a:rPr lang="en-US" altLang="zh-CN" sz="1800" b="1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/usr/bin/ciel-build</a:t>
            </a:r>
          </a:p>
          <a:p>
            <a:pPr marL="0" indent="0">
              <a:buNone/>
            </a:pPr>
            <a:r>
              <a:rPr lang="en-US" altLang="zh-CN" sz="180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#!/bin/bash</a:t>
            </a:r>
          </a:p>
          <a:p>
            <a:pPr marL="0" indent="0">
              <a:buNone/>
            </a:pPr>
            <a:r>
              <a:rPr lang="en-US" altLang="zh-CN" sz="180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echo This is ciel-build</a:t>
            </a:r>
          </a:p>
          <a:p>
            <a:pPr marL="0" indent="0">
              <a:buNone/>
            </a:pPr>
            <a:r>
              <a:rPr lang="en-US" altLang="zh-CN" sz="180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ciel shell “acbs-build $1“</a:t>
            </a:r>
          </a:p>
          <a:p>
            <a:pPr marL="0" indent="0">
              <a:buNone/>
            </a:pPr>
            <a:endParaRPr lang="en-US" altLang="zh-CN" sz="1800">
              <a:latin typeface="Noto Mono" panose="020B0609030804020204" pitchFamily="49" charset="0"/>
              <a:ea typeface="Noto Mono" panose="020B0609030804020204" pitchFamily="49" charset="0"/>
              <a:cs typeface="Noto Mono" panose="020B0609030804020204" pitchFamily="49" charset="0"/>
            </a:endParaRPr>
          </a:p>
          <a:p>
            <a:pPr marL="0" indent="0">
              <a:buNone/>
            </a:pPr>
            <a:r>
              <a:rPr lang="en-US" altLang="zh-CN" sz="1800" b="1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And you may run:</a:t>
            </a:r>
          </a:p>
          <a:p>
            <a:pPr marL="0" indent="0">
              <a:buNone/>
            </a:pPr>
            <a:r>
              <a:rPr lang="en-US" altLang="zh-CN" sz="1800">
                <a:solidFill>
                  <a:schemeClr val="accent6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$</a:t>
            </a:r>
            <a:r>
              <a:rPr lang="en-US" altLang="zh-CN" sz="180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 ciel build</a:t>
            </a:r>
          </a:p>
          <a:p>
            <a:pPr marL="0" indent="0">
              <a:buNone/>
            </a:pPr>
            <a:r>
              <a:rPr lang="en-US" altLang="zh-CN" sz="180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This is ciel-build</a:t>
            </a:r>
          </a:p>
          <a:p>
            <a:pPr marL="0" indent="0">
              <a:buNone/>
            </a:pPr>
            <a:r>
              <a:rPr lang="en-US" altLang="zh-CN" sz="180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(acbs-build output here…)</a:t>
            </a:r>
          </a:p>
          <a:p>
            <a:pPr marL="0" indent="0">
              <a:buNone/>
            </a:pPr>
            <a:r>
              <a:rPr lang="en-US" altLang="zh-CN" sz="1800">
                <a:solidFill>
                  <a:schemeClr val="accent6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$</a:t>
            </a:r>
            <a:r>
              <a:rPr lang="en-US" altLang="zh-CN" sz="180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 _</a:t>
            </a:r>
            <a:endParaRPr lang="en-US" altLang="zh-CN" sz="1800" dirty="0">
              <a:latin typeface="Noto Mono" panose="020B0609030804020204" pitchFamily="49" charset="0"/>
              <a:ea typeface="Noto Mono" panose="020B0609030804020204" pitchFamily="49" charset="0"/>
              <a:cs typeface="Noto Mono" panose="020B0609030804020204" pitchFamily="49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Ciel: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插件</a:t>
            </a:r>
            <a:endParaRPr lang="zh-CN" altLang="en-US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8F6063C2-5424-4F81-8CBB-7AEEB66DED80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3537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ED8805-488C-48BB-BC4C-E2F4BB77F5F7}"/>
              </a:ext>
            </a:extLst>
          </p:cNvPr>
          <p:cNvSpPr txBox="1"/>
          <p:nvPr/>
        </p:nvSpPr>
        <p:spPr>
          <a:xfrm>
            <a:off x="276837" y="654341"/>
            <a:ext cx="88671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init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...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tar.xz</a:t>
            </a:r>
            <a:endParaRPr lang="en-US" altLang="zh-CN" dirty="0">
              <a:latin typeface="Noto Mono" panose="020B0609030804020204" pitchFamily="49" charset="0"/>
              <a:ea typeface="Noto Sans Mono CJK SC Regular" panose="020B0500000000000000" pitchFamily="34" charset="-122"/>
            </a:endParaRP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~update 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更新 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stub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release-stub 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stub </a:t>
            </a:r>
            <a:r>
              <a:rPr lang="zh-CN" altLang="en-US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打包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plugin</a:t>
            </a:r>
            <a:r>
              <a:rPr lang="zh-CN" altLang="en-US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，见下页</a:t>
            </a:r>
          </a:p>
          <a:p>
            <a:pPr fontAlgn="t"/>
            <a:r>
              <a:rPr lang="zh-CN" altLang="en-US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 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dist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 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</a:t>
            </a:r>
            <a:r>
              <a:rPr lang="zh-CN" altLang="en-US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发行版配置部署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plugin</a:t>
            </a:r>
            <a:r>
              <a:rPr lang="zh-CN" altLang="en-US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，见下页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update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       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运行 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shell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shell  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运行 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shell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shell “....” 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用 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shell 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运行命令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rawcmd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 /bin/bash -l -c “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xasd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”</a:t>
            </a:r>
          </a:p>
          <a:p>
            <a:pPr fontAlgn="t"/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原生程序调用（可能会缺乏环境变量，尽量使用 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shell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）</a:t>
            </a:r>
            <a:endParaRPr lang="en-US" altLang="zh-CN" dirty="0">
              <a:solidFill>
                <a:schemeClr val="accent6">
                  <a:lumMod val="75000"/>
                </a:schemeClr>
              </a:solidFill>
              <a:latin typeface="Noto Mono" panose="020B0609030804020204" pitchFamily="49" charset="0"/>
              <a:ea typeface="Noto Sans Mono CJK SC Regular" panose="020B0500000000000000" pitchFamily="34" charset="-122"/>
            </a:endParaRPr>
          </a:p>
          <a:p>
            <a:pPr fontAlgn="t"/>
            <a:endParaRPr lang="en-US" altLang="zh-CN" dirty="0">
              <a:latin typeface="Noto Mono" panose="020B0609030804020204" pitchFamily="49" charset="0"/>
              <a:ea typeface="Noto Sans Mono CJK SC Regular" panose="020B0500000000000000" pitchFamily="34" charset="-122"/>
            </a:endParaRP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clean 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用于日常清理构建环境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clean --factory-reset 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彻底重置发行版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release-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dist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 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</a:t>
            </a:r>
            <a:r>
              <a:rPr lang="zh-CN" altLang="en-US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发行版打包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plugin</a:t>
            </a:r>
            <a:r>
              <a:rPr lang="zh-CN" altLang="en-US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，见下页</a:t>
            </a:r>
          </a:p>
          <a:p>
            <a:pPr fontAlgn="t"/>
            <a:r>
              <a:rPr lang="zh-CN" altLang="en-US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 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mount-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ro</a:t>
            </a:r>
            <a:endParaRPr lang="en-US" altLang="zh-CN" dirty="0">
              <a:latin typeface="Noto Mono" panose="020B0609030804020204" pitchFamily="49" charset="0"/>
              <a:ea typeface="Noto Sans Mono CJK SC Regular" panose="020B0500000000000000" pitchFamily="34" charset="-122"/>
            </a:endParaRPr>
          </a:p>
          <a:p>
            <a:pPr fontAlgn="t"/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# read only, </a:t>
            </a:r>
            <a:r>
              <a:rPr lang="en-US" altLang="zh-CN" dirty="0" err="1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stub+dist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 (no override, no cache, without difference layer).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 merge --cache /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var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/cache/apt/...</a:t>
            </a:r>
          </a:p>
        </p:txBody>
      </p:sp>
      <p:sp>
        <p:nvSpPr>
          <p:cNvPr id="7" name="フッター プレースホルダー 4">
            <a:extLst>
              <a:ext uri="{FF2B5EF4-FFF2-40B4-BE49-F238E27FC236}">
                <a16:creationId xmlns:a16="http://schemas.microsoft.com/office/drawing/2014/main" id="{6F668589-9072-4ECD-AA8B-9883BB79C450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509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ED8805-488C-48BB-BC4C-E2F4BB77F5F7}"/>
              </a:ext>
            </a:extLst>
          </p:cNvPr>
          <p:cNvSpPr txBox="1"/>
          <p:nvPr/>
        </p:nvSpPr>
        <p:spPr>
          <a:xfrm>
            <a:off x="276837" y="654341"/>
            <a:ext cx="88671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ciel-</a:t>
            </a:r>
            <a:r>
              <a:rPr lang="en-US" altLang="zh-CN" dirty="0" err="1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dist</a:t>
            </a:r>
            <a:endParaRPr lang="en-US" altLang="zh-CN" dirty="0">
              <a:solidFill>
                <a:schemeClr val="accent2">
                  <a:lumMod val="75000"/>
                </a:schemeClr>
              </a:solidFill>
              <a:latin typeface="Noto Mono" panose="020B0609030804020204" pitchFamily="49" charset="0"/>
              <a:ea typeface="Noto Sans Mono CJK SC Regular" panose="020B0500000000000000" pitchFamily="34" charset="-122"/>
            </a:endParaRP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set -e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ciel ~update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ciel shell “apt install -y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systemd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”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ciel shell “apt install -y ...........”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ciel shell “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systemctl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enable ... &amp;&amp;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systemctl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disable ...”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ciel shell “apt remove -y ........”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ciel shell “apt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autoremove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--purge -y”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ciel clean --factory-reset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ciel merge --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dist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/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set +e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</a:t>
            </a:r>
          </a:p>
          <a:p>
            <a:pPr fontAlgn="t"/>
            <a:r>
              <a:rPr lang="en-US" altLang="zh-CN" dirty="0" err="1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-release-stub &lt;filename&gt;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tar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cf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- * -C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cielfs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|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xz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... &lt;filename&gt;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</a:t>
            </a:r>
          </a:p>
          <a:p>
            <a:pPr fontAlgn="t"/>
            <a:r>
              <a:rPr lang="en-US" altLang="zh-CN" dirty="0" err="1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ciel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-release-</a:t>
            </a:r>
            <a:r>
              <a:rPr lang="en-US" altLang="zh-CN" dirty="0" err="1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dist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Mono" panose="020B0609030804020204" pitchFamily="49" charset="0"/>
                <a:ea typeface="Noto Sans Mono CJK SC Regular" panose="020B0500000000000000" pitchFamily="34" charset="-122"/>
              </a:rPr>
              <a:t> &lt;filename&gt;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MOUNT_POINT=$(ciel mount-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ro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)</a:t>
            </a:r>
          </a:p>
          <a:p>
            <a:pPr fontAlgn="t"/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   tar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cf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- * -C $MOUNT_POINT | </a:t>
            </a:r>
            <a:r>
              <a:rPr lang="en-US" altLang="zh-CN" dirty="0" err="1">
                <a:latin typeface="Noto Mono" panose="020B0609030804020204" pitchFamily="49" charset="0"/>
                <a:ea typeface="Noto Sans Mono CJK SC Regular" panose="020B0500000000000000" pitchFamily="34" charset="-122"/>
              </a:rPr>
              <a:t>xz</a:t>
            </a:r>
            <a:r>
              <a:rPr lang="en-US" altLang="zh-CN" dirty="0">
                <a:latin typeface="Noto Mono" panose="020B0609030804020204" pitchFamily="49" charset="0"/>
                <a:ea typeface="Noto Sans Mono CJK SC Regular" panose="020B0500000000000000" pitchFamily="34" charset="-122"/>
              </a:rPr>
              <a:t> ... &lt;filename&gt;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63D66C-69C6-4178-B5CD-51BEAF87C28E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9948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ｑｗｑ　＆　あ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4" name="サブタイトル 3">
            <a:extLst>
              <a:ext uri="{FF2B5EF4-FFF2-40B4-BE49-F238E27FC236}">
                <a16:creationId xmlns:a16="http://schemas.microsoft.com/office/drawing/2014/main" id="{FAC41261-1EB4-45ED-B8EC-3EC29ADF93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CCEA64-78DF-459C-9209-0B23FAEEA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13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构建软件包的过程</a:t>
            </a:r>
            <a:r>
              <a:rPr lang="zh-CN" altLang="en-US" sz="240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（简称打包）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A6629-1CDA-4485-A8D3-EE84ABED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安装依赖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的软件包到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系统上</a:t>
            </a:r>
            <a:endParaRPr lang="en-US" altLang="zh-CN" dirty="0">
              <a:solidFill>
                <a:schemeClr val="accent5">
                  <a:lumMod val="75000"/>
                </a:schemeClr>
              </a:solidFill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configure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make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make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 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install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到指定的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“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根目录”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打包压缩这个根目录，添加软件包描述信息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得到一个 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.deb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软件包！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3446604-88E7-42CC-AA9C-1AA61C07225E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745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BuildKit</a:t>
            </a:r>
            <a:endParaRPr lang="zh-CN" altLang="en-US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A6629-1CDA-4485-A8D3-EE84ABED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构建软件包的过程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安装依赖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的软件包到</a:t>
            </a: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系统上</a:t>
            </a:r>
            <a:endParaRPr lang="en-US" altLang="zh-CN" dirty="0">
              <a:solidFill>
                <a:schemeClr val="accent5">
                  <a:lumMod val="75000"/>
                </a:schemeClr>
              </a:solidFill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solidFill>
                  <a:schemeClr val="accent5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configure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make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make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 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install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到指定的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“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根目录”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打包压缩这个根目录，添加软件包描述信息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得到一个 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.deb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软件包！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BuildKit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是一个基础系统，装上编译工具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BuildKit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没有另外装什么软件包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BuildKit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解决了日用系统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“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不干净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“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的问题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8B2B9E8F-2739-4D92-AA05-DF7AF7FAA0EA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913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BuildKit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的现实情况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  <a:sym typeface="Wingdings" panose="05000000000000000000" pitchFamily="2" charset="2"/>
              </a:rPr>
              <a:t></a:t>
            </a:r>
            <a:endParaRPr lang="zh-CN" altLang="en-US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A6629-1CDA-4485-A8D3-EE84ABED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在一个 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BuildKit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上，软件包越装越多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BuildKit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成了另一个不干净的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“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日用操作系统”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例子：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我指定了软件包 </a:t>
            </a:r>
            <a:r>
              <a:rPr lang="en-US" altLang="zh-CN" dirty="0"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A </a:t>
            </a:r>
            <a:r>
              <a:rPr lang="zh-CN" altLang="en-US" dirty="0"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依赖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qt-5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err="1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AutoBuild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 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安装</a:t>
            </a:r>
            <a:r>
              <a:rPr lang="zh-CN" altLang="en-US" dirty="0">
                <a:solidFill>
                  <a:schemeClr val="accent2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qt-5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，打包了软件包 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A</a:t>
            </a:r>
          </a:p>
          <a:p>
            <a:pPr marL="914400" lvl="1" indent="-457200">
              <a:buFont typeface="+mj-lt"/>
              <a:buAutoNum type="arabicPeriod"/>
            </a:pPr>
            <a:r>
              <a:rPr lang="zh-CN" altLang="en-US" dirty="0"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我</a:t>
            </a:r>
            <a:r>
              <a:rPr lang="zh-CN" altLang="en-US" dirty="0">
                <a:solidFill>
                  <a:schemeClr val="accent2">
                    <a:lumMod val="75000"/>
                  </a:schemeClr>
                </a:solidFill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忘了写</a:t>
            </a:r>
            <a:r>
              <a:rPr lang="zh-CN" altLang="en-US" dirty="0"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软件包 </a:t>
            </a:r>
            <a:r>
              <a:rPr lang="en-US" altLang="zh-CN" dirty="0"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B </a:t>
            </a:r>
            <a:r>
              <a:rPr lang="zh-CN" altLang="en-US" dirty="0"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依赖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  <a:latin typeface="Noto Sans CJK SC Bold" panose="020B0800000000000000" pitchFamily="34" charset="-122"/>
                <a:ea typeface="Noto Sans CJK SC Bold" panose="020B0800000000000000" pitchFamily="34" charset="-122"/>
              </a:rPr>
              <a:t>qt-5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err="1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AutoBuild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 </a:t>
            </a:r>
            <a:r>
              <a:rPr lang="zh-CN" altLang="en-US" dirty="0">
                <a:solidFill>
                  <a:schemeClr val="bg1"/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安装 </a:t>
            </a:r>
            <a:r>
              <a:rPr lang="en-US" altLang="zh-CN" dirty="0">
                <a:solidFill>
                  <a:schemeClr val="bg1"/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qt-5</a:t>
            </a:r>
            <a:r>
              <a:rPr lang="zh-CN" altLang="en-US" dirty="0">
                <a:solidFill>
                  <a:schemeClr val="bg1"/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，</a:t>
            </a:r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打包了软件包 </a:t>
            </a:r>
            <a:r>
              <a:rPr lang="en-US" altLang="zh-CN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B</a:t>
            </a:r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41C0BBB-24E6-463B-8381-E0881D318D42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6668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干净的环境</a:t>
            </a:r>
            <a:endParaRPr lang="zh-CN" altLang="en-US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A6629-1CDA-4485-A8D3-EE84ABED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需要一个能快速回滚的快照功能</a:t>
            </a: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需要是个 </a:t>
            </a: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chroot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或容器或虚拟机</a:t>
            </a: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……</a:t>
            </a:r>
          </a:p>
          <a:p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LVM</a:t>
            </a:r>
          </a:p>
          <a:p>
            <a:r>
              <a:rPr lang="en-US" altLang="zh-CN">
                <a:solidFill>
                  <a:schemeClr val="accent5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overlayfs</a:t>
            </a:r>
          </a:p>
          <a:p>
            <a:pPr marL="0" indent="0">
              <a:buNone/>
            </a:pP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Docker</a:t>
            </a:r>
          </a:p>
          <a:p>
            <a:r>
              <a:rPr lang="en-US" altLang="zh-CN">
                <a:solidFill>
                  <a:schemeClr val="accent5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systemd-nspawn</a:t>
            </a:r>
            <a:endParaRPr lang="en-US" altLang="zh-CN" dirty="0">
              <a:solidFill>
                <a:schemeClr val="accent5">
                  <a:lumMod val="75000"/>
                </a:schemeClr>
              </a:solidFill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D3554F0-8861-4769-AC00-98991364D5C8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134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让我们看看发行一把梭</a:t>
            </a:r>
            <a:endParaRPr lang="zh-CN" altLang="en-US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A6629-1CDA-4485-A8D3-EE84ABED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可 </a:t>
            </a: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chroot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进入的最基本系统：一个 </a:t>
            </a: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stub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安装若干 </a:t>
            </a: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*-base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 软件包组</a:t>
            </a: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清理文件</a:t>
            </a: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打个大包，啊</a:t>
            </a: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>
                <a:solidFill>
                  <a:schemeClr val="bg1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上传到网站服务器</a:t>
            </a:r>
            <a:endParaRPr lang="en-US" altLang="zh-CN">
              <a:solidFill>
                <a:schemeClr val="bg1">
                  <a:lumMod val="75000"/>
                </a:schemeClr>
              </a:solidFill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>
                <a:solidFill>
                  <a:schemeClr val="bg1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改网站的下载链接</a:t>
            </a:r>
            <a:endParaRPr lang="en-US" altLang="zh-CN">
              <a:solidFill>
                <a:schemeClr val="bg1">
                  <a:lumMod val="75000"/>
                </a:schemeClr>
              </a:solidFill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>
                <a:solidFill>
                  <a:schemeClr val="bg1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弄个大新闻</a:t>
            </a:r>
            <a:endParaRPr lang="en-US" altLang="zh-CN">
              <a:solidFill>
                <a:schemeClr val="bg1">
                  <a:lumMod val="75000"/>
                </a:schemeClr>
              </a:solidFill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>
                <a:solidFill>
                  <a:schemeClr val="bg1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到 </a:t>
            </a:r>
            <a:r>
              <a:rPr lang="en-US" altLang="zh-CN">
                <a:solidFill>
                  <a:schemeClr val="bg1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Telegram </a:t>
            </a:r>
            <a:r>
              <a:rPr lang="zh-CN" altLang="en-US">
                <a:solidFill>
                  <a:schemeClr val="bg1">
                    <a:lumMod val="75000"/>
                  </a:schemeClr>
                </a:solidFill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里水一波</a:t>
            </a:r>
            <a:endParaRPr lang="en-US" altLang="zh-CN">
              <a:solidFill>
                <a:schemeClr val="bg1">
                  <a:lumMod val="75000"/>
                </a:schemeClr>
              </a:solidFill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endParaRPr lang="zh-CN" altLang="en-US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2BD5F14-2C84-486E-A0A2-89F5F79F3845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611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Ciel: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快照和容器控制</a:t>
            </a:r>
            <a:endParaRPr lang="zh-CN" altLang="en-US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A6629-1CDA-4485-A8D3-EE84ABED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解压得到一个 </a:t>
            </a: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stub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环境</a:t>
            </a: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更新软件包</a:t>
            </a: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配置出一个发行版（也包括 </a:t>
            </a: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BuildKit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）</a:t>
            </a: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进入 </a:t>
            </a: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shell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或执行命令</a:t>
            </a:r>
            <a:endParaRPr lang="en-US" altLang="zh-CN">
              <a:solidFill>
                <a:schemeClr val="accent5">
                  <a:lumMod val="75000"/>
                </a:schemeClr>
              </a:solidFill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重置环境（清理）</a:t>
            </a:r>
            <a:endParaRPr lang="en-US" altLang="zh-CN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0" indent="0">
              <a:buNone/>
            </a:pPr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……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9C8D18A4-99D0-454E-A749-BF9AD34A389E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3724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Ciel: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层次结构</a:t>
            </a:r>
            <a:endParaRPr lang="zh-CN" altLang="en-US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A6629-1CDA-4485-A8D3-EE84ABED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altLang="zh-CN" sz="1600">
              <a:latin typeface="Noto Sans Mono CJK SC Bold" panose="020B0800000000000000" pitchFamily="34" charset="-122"/>
              <a:ea typeface="Noto Sans Mono CJK SC Bold" panose="020B0800000000000000" pitchFamily="34" charset="-122"/>
            </a:endParaRPr>
          </a:p>
          <a:p>
            <a:endParaRPr lang="en-US" altLang="zh-CN" sz="1800">
              <a:latin typeface="Noto Sans Mono CJK SC Bold" panose="020B0800000000000000" pitchFamily="34" charset="-122"/>
              <a:ea typeface="Noto Sans Mono CJK SC Bold" panose="020B0800000000000000" pitchFamily="34" charset="-122"/>
            </a:endParaRPr>
          </a:p>
          <a:p>
            <a:pPr marL="0" indent="0">
              <a:buNone/>
            </a:pPr>
            <a:r>
              <a:rPr lang="en-US" altLang="zh-CN" sz="1800">
                <a:solidFill>
                  <a:schemeClr val="accent1"/>
                </a:solidFill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    ==== /tmp/ciel.xxx ====   </a:t>
            </a:r>
            <a:r>
              <a:rPr lang="zh-CN" altLang="en-US" sz="1800">
                <a:solidFill>
                  <a:schemeClr val="accent1"/>
                </a:solidFill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表象，工作目录</a:t>
            </a:r>
            <a:endParaRPr lang="en-US" altLang="zh-CN" sz="1800">
              <a:solidFill>
                <a:schemeClr val="accent1"/>
              </a:solidFill>
              <a:latin typeface="Noto Sans Mono CJK SC Bold" panose="020B0800000000000000" pitchFamily="34" charset="-122"/>
              <a:ea typeface="Noto Sans Mono CJK SC Bold" panose="020B0800000000000000" pitchFamily="34" charset="-122"/>
            </a:endParaRPr>
          </a:p>
          <a:p>
            <a:pPr marL="0" indent="0">
              <a:buNone/>
            </a:pPr>
            <a:r>
              <a:rPr lang="en-US" altLang="zh-CN" sz="1800">
                <a:solidFill>
                  <a:schemeClr val="bg2">
                    <a:lumMod val="75000"/>
                  </a:schemeClr>
                </a:solidFill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               </a:t>
            </a:r>
            <a:r>
              <a:rPr lang="zh-CN" altLang="en-US" sz="1800">
                <a:solidFill>
                  <a:schemeClr val="accent1"/>
                </a:solidFill>
                <a:latin typeface="Noto Sans Mono CJK SC Regular" panose="020B0500000000000000" pitchFamily="34" charset="-122"/>
                <a:ea typeface="Noto Sans Mono CJK SC Regular" panose="020B0500000000000000" pitchFamily="34" charset="-122"/>
              </a:rPr>
              <a:t>↑</a:t>
            </a:r>
            <a:endParaRPr lang="en-US" altLang="zh-CN" sz="1800">
              <a:solidFill>
                <a:schemeClr val="accent1"/>
              </a:solidFill>
              <a:latin typeface="Noto Sans Mono CJK SC Regular" panose="020B0500000000000000" pitchFamily="34" charset="-122"/>
              <a:ea typeface="Noto Sans Mono CJK SC Regular" panose="020B0500000000000000" pitchFamily="34" charset="-122"/>
            </a:endParaRPr>
          </a:p>
          <a:p>
            <a:pPr marL="0" indent="0">
              <a:buNone/>
            </a:pPr>
            <a:r>
              <a:rPr lang="en-US" altLang="zh-CN" sz="1800">
                <a:solidFill>
                  <a:schemeClr val="accent2">
                    <a:lumMod val="75000"/>
                  </a:schemeClr>
                </a:solidFill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    ----   upper  dir  ----   </a:t>
            </a:r>
            <a:r>
              <a:rPr lang="zh-CN" altLang="en-US" sz="1800">
                <a:solidFill>
                  <a:schemeClr val="accent2">
                    <a:lumMod val="75000"/>
                  </a:schemeClr>
                </a:solidFill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差分，一切的修改都在这</a:t>
            </a:r>
            <a:endParaRPr lang="en-US" altLang="zh-CN" sz="1800">
              <a:solidFill>
                <a:schemeClr val="accent2">
                  <a:lumMod val="75000"/>
                </a:schemeClr>
              </a:solidFill>
              <a:latin typeface="Noto Sans Mono CJK SC Bold" panose="020B0800000000000000" pitchFamily="34" charset="-122"/>
              <a:ea typeface="Noto Sans Mono CJK SC Bold" panose="020B0800000000000000" pitchFamily="34" charset="-122"/>
            </a:endParaRPr>
          </a:p>
          <a:p>
            <a:pPr marL="0" indent="0">
              <a:buNone/>
            </a:pPr>
            <a:r>
              <a:rPr lang="en-US" altLang="zh-CN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    ----     cache     ----   </a:t>
            </a:r>
            <a:r>
              <a:rPr lang="zh-CN" altLang="en-US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软件包缓存等</a:t>
            </a:r>
            <a:endParaRPr lang="en-US" altLang="zh-CN" sz="1800">
              <a:latin typeface="Noto Sans Mono CJK SC Bold" panose="020B0800000000000000" pitchFamily="34" charset="-122"/>
              <a:ea typeface="Noto Sans Mono CJK SC Bold" panose="020B0800000000000000" pitchFamily="34" charset="-122"/>
            </a:endParaRPr>
          </a:p>
          <a:p>
            <a:pPr marL="0" indent="0">
              <a:buNone/>
            </a:pPr>
            <a:r>
              <a:rPr lang="en-US" altLang="zh-CN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    ----    override   ----   </a:t>
            </a:r>
            <a:r>
              <a:rPr lang="zh-CN" altLang="en-US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配置覆盖、</a:t>
            </a:r>
            <a:r>
              <a:rPr lang="en-US" altLang="zh-CN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abbs </a:t>
            </a:r>
            <a:r>
              <a:rPr lang="zh-CN" altLang="en-US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树</a:t>
            </a:r>
            <a:r>
              <a:rPr lang="en-US" altLang="zh-CN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……</a:t>
            </a:r>
          </a:p>
          <a:p>
            <a:pPr marL="0" indent="0">
              <a:buNone/>
            </a:pPr>
            <a:r>
              <a:rPr lang="en-US" altLang="zh-CN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    ----      dist     ----   </a:t>
            </a:r>
            <a:r>
              <a:rPr lang="zh-CN" altLang="en-US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发行版文件</a:t>
            </a:r>
            <a:endParaRPr lang="en-US" altLang="zh-CN" sz="1800">
              <a:latin typeface="Noto Sans Mono CJK SC Bold" panose="020B0800000000000000" pitchFamily="34" charset="-122"/>
              <a:ea typeface="Noto Sans Mono CJK SC Bold" panose="020B0800000000000000" pitchFamily="34" charset="-122"/>
            </a:endParaRPr>
          </a:p>
          <a:p>
            <a:pPr marL="0" indent="0">
              <a:buNone/>
            </a:pPr>
            <a:r>
              <a:rPr lang="en-US" altLang="zh-CN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    ----      stub     ----   stub </a:t>
            </a:r>
            <a:r>
              <a:rPr lang="zh-CN" altLang="en-US" sz="180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文件</a:t>
            </a:r>
            <a:endParaRPr lang="en-US" altLang="zh-CN" sz="1800">
              <a:latin typeface="Noto Sans Mono CJK SC Bold" panose="020B0800000000000000" pitchFamily="34" charset="-122"/>
              <a:ea typeface="Noto Sans Mono CJK SC Bold" panose="020B0800000000000000" pitchFamily="34" charset="-122"/>
            </a:endParaRPr>
          </a:p>
          <a:p>
            <a:pPr marL="0" indent="0">
              <a:buNone/>
            </a:pPr>
            <a:endParaRPr lang="en-US" altLang="zh-CN" sz="1800" dirty="0">
              <a:latin typeface="Noto Sans Mono CJK SC Bold" panose="020B0800000000000000" pitchFamily="34" charset="-122"/>
              <a:ea typeface="Noto Sans Mono CJK SC Bold" panose="020B0800000000000000" pitchFamily="34" charset="-122"/>
            </a:endParaRPr>
          </a:p>
        </p:txBody>
      </p:sp>
      <p:sp>
        <p:nvSpPr>
          <p:cNvPr id="4" name="右中かっこ 3">
            <a:extLst>
              <a:ext uri="{FF2B5EF4-FFF2-40B4-BE49-F238E27FC236}">
                <a16:creationId xmlns:a16="http://schemas.microsoft.com/office/drawing/2014/main" id="{3A770320-FB12-4230-AB2B-ED727EFC54FD}"/>
              </a:ext>
            </a:extLst>
          </p:cNvPr>
          <p:cNvSpPr/>
          <p:nvPr/>
        </p:nvSpPr>
        <p:spPr>
          <a:xfrm>
            <a:off x="7366059" y="3154114"/>
            <a:ext cx="116397" cy="2063692"/>
          </a:xfrm>
          <a:prstGeom prst="rightBrac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4A1FA0-9890-4734-8F7F-957B1EA2A5F8}"/>
              </a:ext>
            </a:extLst>
          </p:cNvPr>
          <p:cNvSpPr txBox="1"/>
          <p:nvPr/>
        </p:nvSpPr>
        <p:spPr>
          <a:xfrm>
            <a:off x="7541703" y="4001294"/>
            <a:ext cx="1174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Noto Sans Mono CJK SC Bold" panose="020B0800000000000000" pitchFamily="34" charset="-122"/>
                <a:ea typeface="Noto Sans Mono CJK SC Bold" panose="020B0800000000000000" pitchFamily="34" charset="-122"/>
              </a:rPr>
              <a:t>底层构造</a:t>
            </a:r>
          </a:p>
        </p:txBody>
      </p:sp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13B91A83-864E-43BE-A26B-7E7B6E27F6EC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415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8F074-6F69-4634-9741-1447B0FF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Ciel: </a:t>
            </a:r>
            <a:r>
              <a:rPr lang="zh-CN" altLang="en-US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基本控制接口</a:t>
            </a:r>
            <a:endParaRPr lang="zh-CN" altLang="en-US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8A6629-1CDA-4485-A8D3-EE84ABED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执行命令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457200" lvl="1" indent="0">
              <a:buNone/>
            </a:pPr>
            <a:r>
              <a:rPr lang="en-US" altLang="zh-CN" dirty="0">
                <a:solidFill>
                  <a:schemeClr val="accent1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ciel</a:t>
            </a:r>
            <a:r>
              <a:rPr lang="en-US" altLang="zh-CN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 shell </a:t>
            </a:r>
            <a:r>
              <a:rPr lang="en-US" altLang="zh-CN" dirty="0">
                <a:solidFill>
                  <a:schemeClr val="accent2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“echo Foo</a:t>
            </a:r>
            <a:r>
              <a:rPr lang="zh-CN" altLang="en-US" dirty="0">
                <a:solidFill>
                  <a:schemeClr val="accent2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”</a:t>
            </a:r>
            <a:endParaRPr lang="en-US" altLang="zh-CN" dirty="0">
              <a:solidFill>
                <a:schemeClr val="accent2"/>
              </a:solidFill>
              <a:latin typeface="Noto Mono" panose="020B0609030804020204" pitchFamily="49" charset="0"/>
              <a:ea typeface="Noto Mono" panose="020B0609030804020204" pitchFamily="49" charset="0"/>
              <a:cs typeface="Noto Mono" panose="020B0609030804020204" pitchFamily="49" charset="0"/>
            </a:endParaRPr>
          </a:p>
          <a:p>
            <a:pPr marL="457200" lvl="1" indent="0">
              <a:buNone/>
            </a:pPr>
            <a:endParaRPr lang="en-US" altLang="zh-CN" dirty="0">
              <a:latin typeface="Noto Mono" panose="020B0609030804020204" pitchFamily="49" charset="0"/>
              <a:ea typeface="Noto Mono" panose="020B0609030804020204" pitchFamily="49" charset="0"/>
              <a:cs typeface="Noto Mono" panose="020B0609030804020204" pitchFamily="49" charset="0"/>
            </a:endParaRPr>
          </a:p>
          <a:p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清理文件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457200" lvl="1" indent="0">
              <a:buNone/>
            </a:pPr>
            <a:r>
              <a:rPr lang="en-US" altLang="zh-CN" dirty="0">
                <a:solidFill>
                  <a:schemeClr val="accent1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ciel</a:t>
            </a:r>
            <a:r>
              <a:rPr lang="en-US" altLang="zh-CN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 clean</a:t>
            </a:r>
          </a:p>
          <a:p>
            <a:pPr marL="457200" lvl="1" indent="0">
              <a:buNone/>
            </a:pP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r>
              <a:rPr lang="zh-CN" altLang="en-US" dirty="0">
                <a:latin typeface="Noto Sans CJK SC DemiLight" panose="020B0400000000000000" pitchFamily="34" charset="-122"/>
                <a:ea typeface="Noto Sans CJK SC DemiLight" panose="020B0400000000000000" pitchFamily="34" charset="-122"/>
              </a:rPr>
              <a:t>向下合并</a:t>
            </a:r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  <a:p>
            <a:pPr marL="457200" lvl="1" indent="0">
              <a:buNone/>
            </a:pPr>
            <a:r>
              <a:rPr lang="en-US" altLang="zh-CN" dirty="0">
                <a:solidFill>
                  <a:schemeClr val="accent1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ciel</a:t>
            </a:r>
            <a:r>
              <a:rPr lang="en-US" altLang="zh-CN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 merge --</a:t>
            </a:r>
            <a:r>
              <a:rPr lang="en-US" altLang="zh-CN" dirty="0" err="1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dist</a:t>
            </a:r>
            <a:r>
              <a:rPr lang="en-US" altLang="zh-CN" dirty="0"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 </a:t>
            </a:r>
            <a:r>
              <a:rPr lang="en-US" altLang="zh-CN" dirty="0">
                <a:solidFill>
                  <a:schemeClr val="accent2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/</a:t>
            </a:r>
            <a:r>
              <a:rPr lang="en-US" altLang="zh-CN" dirty="0" err="1">
                <a:solidFill>
                  <a:schemeClr val="accent2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var</a:t>
            </a:r>
            <a:r>
              <a:rPr lang="en-US" altLang="zh-CN" dirty="0">
                <a:solidFill>
                  <a:schemeClr val="accent2"/>
                </a:solidFill>
                <a:latin typeface="Noto Mono" panose="020B0609030804020204" pitchFamily="49" charset="0"/>
                <a:ea typeface="Noto Mono" panose="020B0609030804020204" pitchFamily="49" charset="0"/>
                <a:cs typeface="Noto Mono" panose="020B0609030804020204" pitchFamily="49" charset="0"/>
              </a:rPr>
              <a:t>/cache/apt</a:t>
            </a:r>
          </a:p>
          <a:p>
            <a:endParaRPr lang="en-US" altLang="zh-CN" dirty="0">
              <a:latin typeface="Noto Sans CJK SC DemiLight" panose="020B0400000000000000" pitchFamily="34" charset="-122"/>
              <a:ea typeface="Noto Sans CJK SC DemiLight" panose="020B0400000000000000" pitchFamily="34" charset="-122"/>
            </a:endParaRPr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8C55A330-D178-4C26-A498-C48B3AEC778C}"/>
              </a:ext>
            </a:extLst>
          </p:cNvPr>
          <p:cNvSpPr txBox="1">
            <a:spLocks/>
          </p:cNvSpPr>
          <p:nvPr/>
        </p:nvSpPr>
        <p:spPr>
          <a:xfrm>
            <a:off x="5660967" y="6356351"/>
            <a:ext cx="292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杨达明 </a:t>
            </a:r>
            <a:r>
              <a:rPr lang="en-US" altLang="zh-CN"/>
              <a:t>Lion Yang &lt;lion@aosc.xyz&gt;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7445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678</Words>
  <Application>Microsoft Office PowerPoint</Application>
  <PresentationFormat>画面に合わせる (4:3)</PresentationFormat>
  <Paragraphs>140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8" baseType="lpstr">
      <vt:lpstr>Noto Sans CJK SC Bold</vt:lpstr>
      <vt:lpstr>Noto Sans CJK SC DemiLight</vt:lpstr>
      <vt:lpstr>Noto Sans Mono CJK SC Bold</vt:lpstr>
      <vt:lpstr>Noto Sans Mono CJK SC Regular</vt:lpstr>
      <vt:lpstr>游ゴシック</vt:lpstr>
      <vt:lpstr>游ゴシック Light</vt:lpstr>
      <vt:lpstr>等线</vt:lpstr>
      <vt:lpstr>等线 Light</vt:lpstr>
      <vt:lpstr>Arial</vt:lpstr>
      <vt:lpstr>Calibri</vt:lpstr>
      <vt:lpstr>Calibri Light</vt:lpstr>
      <vt:lpstr>Noto Mono</vt:lpstr>
      <vt:lpstr>Noto Sans</vt:lpstr>
      <vt:lpstr>Wingdings</vt:lpstr>
      <vt:lpstr>Office テーマ</vt:lpstr>
      <vt:lpstr>The Ciel Automatic Reproducible Building System</vt:lpstr>
      <vt:lpstr>构建软件包的过程（简称打包）</vt:lpstr>
      <vt:lpstr>BuildKit</vt:lpstr>
      <vt:lpstr>BuildKit 的现实情况 </vt:lpstr>
      <vt:lpstr>干净的环境</vt:lpstr>
      <vt:lpstr>让我们看看发行一把梭</vt:lpstr>
      <vt:lpstr>Ciel: 快照和容器控制</vt:lpstr>
      <vt:lpstr>Ciel: 层次结构</vt:lpstr>
      <vt:lpstr>Ciel: 基本控制接口</vt:lpstr>
      <vt:lpstr>Ciel: 插件</vt:lpstr>
      <vt:lpstr>PowerPoint プレゼンテーション</vt:lpstr>
      <vt:lpstr>PowerPoint プレゼンテーション</vt:lpstr>
      <vt:lpstr>ｑｗｑ　＆　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Ciel /sjɛl/ Automatic Reproducible Building System</dc:title>
  <dc:creator>楊達明</dc:creator>
  <cp:lastModifiedBy>楊達明</cp:lastModifiedBy>
  <cp:revision>24</cp:revision>
  <dcterms:created xsi:type="dcterms:W3CDTF">2017-07-13T13:08:48Z</dcterms:created>
  <dcterms:modified xsi:type="dcterms:W3CDTF">2017-07-13T18:15:19Z</dcterms:modified>
</cp:coreProperties>
</file>